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7772400" cx="10058400"/>
  <p:notesSz cx="6858000" cy="9144000"/>
  <p:embeddedFontLst>
    <p:embeddedFont>
      <p:font typeface="Roboto"/>
      <p:regular r:id="rId17"/>
      <p:bold r:id="rId18"/>
      <p:italic r:id="rId19"/>
      <p:boldItalic r:id="rId20"/>
    </p:embeddedFont>
    <p:embeddedFont>
      <p:font typeface="Montserrat"/>
      <p:regular r:id="rId21"/>
      <p:bold r:id="rId22"/>
      <p:italic r:id="rId23"/>
      <p:boldItalic r:id="rId24"/>
    </p:embeddedFont>
    <p:embeddedFont>
      <p:font typeface="Open Sans ExtraBold"/>
      <p:bold r:id="rId25"/>
      <p:boldItalic r:id="rId26"/>
    </p:embeddedFont>
    <p:embeddedFont>
      <p:font typeface="Bree Serif"/>
      <p:regular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 uri="http://customooxmlschemas.google.com/">
      <go:slidesCustomData xmlns:go="http://customooxmlschemas.google.com/" r:id="rId32" roundtripDataSignature="AMtx7miwGhmQNMjKfygTjiWQCTxAIjo1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ExtraBold-boldItalic.fntdata"/><Relationship Id="rId25" Type="http://schemas.openxmlformats.org/officeDocument/2006/relationships/font" Target="fonts/OpenSansExtraBold-bold.fntdata"/><Relationship Id="rId28" Type="http://schemas.openxmlformats.org/officeDocument/2006/relationships/font" Target="fonts/OpenSans-regular.fntdata"/><Relationship Id="rId27" Type="http://schemas.openxmlformats.org/officeDocument/2006/relationships/font" Target="fonts/BreeSerif-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1053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121053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0:notes"/>
          <p:cNvSpPr/>
          <p:nvPr>
            <p:ph idx="2" type="sldImg"/>
          </p:nvPr>
        </p:nvSpPr>
        <p:spPr>
          <a:xfrm>
            <a:off x="1211263" y="685800"/>
            <a:ext cx="4437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p:nvPr>
            <p:ph idx="2" type="sldImg"/>
          </p:nvPr>
        </p:nvSpPr>
        <p:spPr>
          <a:xfrm>
            <a:off x="121053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p:nvPr>
            <p:ph idx="2" type="sldImg"/>
          </p:nvPr>
        </p:nvSpPr>
        <p:spPr>
          <a:xfrm>
            <a:off x="121053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p:nvPr>
            <p:ph idx="2" type="sldImg"/>
          </p:nvPr>
        </p:nvSpPr>
        <p:spPr>
          <a:xfrm>
            <a:off x="121053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p:nvPr>
            <p:ph idx="2" type="sldImg"/>
          </p:nvPr>
        </p:nvSpPr>
        <p:spPr>
          <a:xfrm>
            <a:off x="121053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notes"/>
          <p:cNvSpPr/>
          <p:nvPr>
            <p:ph idx="2" type="sldImg"/>
          </p:nvPr>
        </p:nvSpPr>
        <p:spPr>
          <a:xfrm>
            <a:off x="121053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p:nvPr>
            <p:ph idx="2" type="sldImg"/>
          </p:nvPr>
        </p:nvSpPr>
        <p:spPr>
          <a:xfrm>
            <a:off x="1211263" y="685800"/>
            <a:ext cx="4437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8:notes"/>
          <p:cNvSpPr/>
          <p:nvPr>
            <p:ph idx="2" type="sldImg"/>
          </p:nvPr>
        </p:nvSpPr>
        <p:spPr>
          <a:xfrm>
            <a:off x="1211263" y="685800"/>
            <a:ext cx="4437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9:notes"/>
          <p:cNvSpPr/>
          <p:nvPr>
            <p:ph idx="2" type="sldImg"/>
          </p:nvPr>
        </p:nvSpPr>
        <p:spPr>
          <a:xfrm>
            <a:off x="1211263" y="685800"/>
            <a:ext cx="44370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
          <p:cNvSpPr txBox="1"/>
          <p:nvPr>
            <p:ph type="ctrTitle"/>
          </p:nvPr>
        </p:nvSpPr>
        <p:spPr>
          <a:xfrm>
            <a:off x="342879" y="1125136"/>
            <a:ext cx="9372600" cy="31017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1" name="Google Shape;11;p12"/>
          <p:cNvSpPr txBox="1"/>
          <p:nvPr>
            <p:ph idx="1" type="subTitle"/>
          </p:nvPr>
        </p:nvSpPr>
        <p:spPr>
          <a:xfrm>
            <a:off x="342870" y="4282678"/>
            <a:ext cx="9372600" cy="1197600"/>
          </a:xfrm>
          <a:prstGeom prst="rect">
            <a:avLst/>
          </a:prstGeom>
          <a:noFill/>
          <a:ln>
            <a:noFill/>
          </a:ln>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12"/>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3"/>
          <p:cNvSpPr txBox="1"/>
          <p:nvPr>
            <p:ph hasCustomPrompt="1" type="title"/>
          </p:nvPr>
        </p:nvSpPr>
        <p:spPr>
          <a:xfrm>
            <a:off x="342870" y="1671478"/>
            <a:ext cx="9372600" cy="29670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46" name="Google Shape;46;p23"/>
          <p:cNvSpPr txBox="1"/>
          <p:nvPr>
            <p:ph idx="1" type="body"/>
          </p:nvPr>
        </p:nvSpPr>
        <p:spPr>
          <a:xfrm>
            <a:off x="342870" y="4763362"/>
            <a:ext cx="9372600" cy="1965600"/>
          </a:xfrm>
          <a:prstGeom prst="rect">
            <a:avLst/>
          </a:prstGeom>
          <a:noFill/>
          <a:ln>
            <a:noFill/>
          </a:ln>
        </p:spPr>
        <p:txBody>
          <a:bodyPr anchorCtr="0" anchor="t" bIns="113100" lIns="113100" spcFirstLastPara="1" rIns="113100" wrap="square" tIns="113100">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47" name="Google Shape;47;p23"/>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4"/>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42879" y="1125136"/>
            <a:ext cx="9372600" cy="31017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56" name="Google Shape;56;p14"/>
          <p:cNvSpPr txBox="1"/>
          <p:nvPr>
            <p:ph idx="1" type="subTitle"/>
          </p:nvPr>
        </p:nvSpPr>
        <p:spPr>
          <a:xfrm>
            <a:off x="342870" y="4282678"/>
            <a:ext cx="9372600" cy="1197600"/>
          </a:xfrm>
          <a:prstGeom prst="rect">
            <a:avLst/>
          </a:prstGeom>
          <a:noFill/>
          <a:ln>
            <a:noFill/>
          </a:ln>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57" name="Google Shape;57;p14"/>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25"/>
          <p:cNvSpPr txBox="1"/>
          <p:nvPr>
            <p:ph type="title"/>
          </p:nvPr>
        </p:nvSpPr>
        <p:spPr>
          <a:xfrm>
            <a:off x="342870" y="3250173"/>
            <a:ext cx="9372600" cy="1272000"/>
          </a:xfrm>
          <a:prstGeom prst="rect">
            <a:avLst/>
          </a:prstGeom>
          <a:noFill/>
          <a:ln>
            <a:noFill/>
          </a:ln>
        </p:spPr>
        <p:txBody>
          <a:bodyPr anchorCtr="0" anchor="ctr" bIns="113100" lIns="113100" spcFirstLastPara="1" rIns="113100" wrap="square" tIns="113100">
            <a:normAutofit/>
          </a:bodyPr>
          <a:lstStyle>
            <a:lvl1pPr lvl="0" algn="ctr">
              <a:lnSpc>
                <a:spcPct val="100000"/>
              </a:lnSpc>
              <a:spcBef>
                <a:spcPts val="0"/>
              </a:spcBef>
              <a:spcAft>
                <a:spcPts val="0"/>
              </a:spcAft>
              <a:buSzPts val="4500"/>
              <a:buNone/>
              <a:defRPr sz="4500"/>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p:txBody>
      </p:sp>
      <p:sp>
        <p:nvSpPr>
          <p:cNvPr id="60" name="Google Shape;60;p25"/>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2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3" name="Google Shape;63;p26"/>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64" name="Google Shape;64;p2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27"/>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7" name="Google Shape;67;p27"/>
          <p:cNvSpPr txBox="1"/>
          <p:nvPr>
            <p:ph idx="1" type="body"/>
          </p:nvPr>
        </p:nvSpPr>
        <p:spPr>
          <a:xfrm>
            <a:off x="342870" y="1741518"/>
            <a:ext cx="4399800" cy="5162700"/>
          </a:xfrm>
          <a:prstGeom prst="rect">
            <a:avLst/>
          </a:prstGeom>
          <a:noFill/>
          <a:ln>
            <a:noFill/>
          </a:ln>
        </p:spPr>
        <p:txBody>
          <a:bodyPr anchorCtr="0" anchor="t" bIns="113100" lIns="113100" spcFirstLastPara="1" rIns="113100" wrap="square" tIns="113100">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68" name="Google Shape;68;p27"/>
          <p:cNvSpPr txBox="1"/>
          <p:nvPr>
            <p:ph idx="2" type="body"/>
          </p:nvPr>
        </p:nvSpPr>
        <p:spPr>
          <a:xfrm>
            <a:off x="5315640" y="1741518"/>
            <a:ext cx="4399800" cy="5162700"/>
          </a:xfrm>
          <a:prstGeom prst="rect">
            <a:avLst/>
          </a:prstGeom>
          <a:noFill/>
          <a:ln>
            <a:noFill/>
          </a:ln>
        </p:spPr>
        <p:txBody>
          <a:bodyPr anchorCtr="0" anchor="t" bIns="113100" lIns="113100" spcFirstLastPara="1" rIns="113100" wrap="square" tIns="113100">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69" name="Google Shape;69;p27"/>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28"/>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72" name="Google Shape;72;p28"/>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29"/>
          <p:cNvSpPr txBox="1"/>
          <p:nvPr>
            <p:ph type="title"/>
          </p:nvPr>
        </p:nvSpPr>
        <p:spPr>
          <a:xfrm>
            <a:off x="342870" y="839573"/>
            <a:ext cx="3088800" cy="1141800"/>
          </a:xfrm>
          <a:prstGeom prst="rect">
            <a:avLst/>
          </a:prstGeom>
          <a:noFill/>
          <a:ln>
            <a:noFill/>
          </a:ln>
        </p:spPr>
        <p:txBody>
          <a:bodyPr anchorCtr="0" anchor="b" bIns="113100" lIns="113100" spcFirstLastPara="1" rIns="113100" wrap="square" tIns="11310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5" name="Google Shape;75;p29"/>
          <p:cNvSpPr txBox="1"/>
          <p:nvPr>
            <p:ph idx="1" type="body"/>
          </p:nvPr>
        </p:nvSpPr>
        <p:spPr>
          <a:xfrm>
            <a:off x="342870" y="2099840"/>
            <a:ext cx="3088800" cy="4804500"/>
          </a:xfrm>
          <a:prstGeom prst="rect">
            <a:avLst/>
          </a:prstGeom>
          <a:noFill/>
          <a:ln>
            <a:noFill/>
          </a:ln>
        </p:spPr>
        <p:txBody>
          <a:bodyPr anchorCtr="0" anchor="t" bIns="113100" lIns="113100" spcFirstLastPara="1" rIns="113100" wrap="square" tIns="113100">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76" name="Google Shape;76;p29"/>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30"/>
          <p:cNvSpPr txBox="1"/>
          <p:nvPr>
            <p:ph type="title"/>
          </p:nvPr>
        </p:nvSpPr>
        <p:spPr>
          <a:xfrm>
            <a:off x="539275" y="680227"/>
            <a:ext cx="7004700" cy="6181800"/>
          </a:xfrm>
          <a:prstGeom prst="rect">
            <a:avLst/>
          </a:prstGeom>
          <a:noFill/>
          <a:ln>
            <a:noFill/>
          </a:ln>
        </p:spPr>
        <p:txBody>
          <a:bodyPr anchorCtr="0" anchor="ctr" bIns="113100" lIns="113100" spcFirstLastPara="1" rIns="113100" wrap="square" tIns="1131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79" name="Google Shape;79;p30"/>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31"/>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1"/>
          <p:cNvSpPr txBox="1"/>
          <p:nvPr>
            <p:ph type="title"/>
          </p:nvPr>
        </p:nvSpPr>
        <p:spPr>
          <a:xfrm>
            <a:off x="292050" y="1863464"/>
            <a:ext cx="4449600" cy="22398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3" name="Google Shape;83;p31"/>
          <p:cNvSpPr txBox="1"/>
          <p:nvPr>
            <p:ph idx="1" type="subTitle"/>
          </p:nvPr>
        </p:nvSpPr>
        <p:spPr>
          <a:xfrm>
            <a:off x="292050" y="4235758"/>
            <a:ext cx="4449600" cy="1866300"/>
          </a:xfrm>
          <a:prstGeom prst="rect">
            <a:avLst/>
          </a:prstGeom>
          <a:noFill/>
          <a:ln>
            <a:noFill/>
          </a:ln>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84" name="Google Shape;84;p31"/>
          <p:cNvSpPr txBox="1"/>
          <p:nvPr>
            <p:ph idx="2" type="body"/>
          </p:nvPr>
        </p:nvSpPr>
        <p:spPr>
          <a:xfrm>
            <a:off x="5433450" y="1094158"/>
            <a:ext cx="4220700" cy="5583600"/>
          </a:xfrm>
          <a:prstGeom prst="rect">
            <a:avLst/>
          </a:prstGeom>
          <a:noFill/>
          <a:ln>
            <a:noFill/>
          </a:ln>
        </p:spPr>
        <p:txBody>
          <a:bodyPr anchorCtr="0" anchor="ctr" bIns="113100" lIns="113100" spcFirstLastPara="1" rIns="113100" wrap="square" tIns="113100">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85" name="Google Shape;85;p3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5"/>
          <p:cNvSpPr txBox="1"/>
          <p:nvPr>
            <p:ph type="title"/>
          </p:nvPr>
        </p:nvSpPr>
        <p:spPr>
          <a:xfrm>
            <a:off x="342870" y="3250173"/>
            <a:ext cx="9372600" cy="1272000"/>
          </a:xfrm>
          <a:prstGeom prst="rect">
            <a:avLst/>
          </a:prstGeom>
          <a:noFill/>
          <a:ln>
            <a:noFill/>
          </a:ln>
        </p:spPr>
        <p:txBody>
          <a:bodyPr anchorCtr="0" anchor="ctr" bIns="113100" lIns="113100" spcFirstLastPara="1" rIns="113100" wrap="square" tIns="113100">
            <a:normAutofit/>
          </a:bodyPr>
          <a:lstStyle>
            <a:lvl1pPr lvl="0" algn="ctr">
              <a:lnSpc>
                <a:spcPct val="100000"/>
              </a:lnSpc>
              <a:spcBef>
                <a:spcPts val="0"/>
              </a:spcBef>
              <a:spcAft>
                <a:spcPts val="0"/>
              </a:spcAft>
              <a:buSzPts val="4500"/>
              <a:buNone/>
              <a:defRPr sz="4500"/>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p:txBody>
      </p:sp>
      <p:sp>
        <p:nvSpPr>
          <p:cNvPr id="15" name="Google Shape;15;p15"/>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32"/>
          <p:cNvSpPr txBox="1"/>
          <p:nvPr>
            <p:ph idx="1" type="body"/>
          </p:nvPr>
        </p:nvSpPr>
        <p:spPr>
          <a:xfrm>
            <a:off x="342870" y="6392869"/>
            <a:ext cx="6598800" cy="914400"/>
          </a:xfrm>
          <a:prstGeom prst="rect">
            <a:avLst/>
          </a:prstGeom>
          <a:noFill/>
          <a:ln>
            <a:noFill/>
          </a:ln>
        </p:spPr>
        <p:txBody>
          <a:bodyPr anchorCtr="0" anchor="ctr" bIns="113100" lIns="113100" spcFirstLastPara="1" rIns="113100" wrap="square" tIns="113100">
            <a:normAutofit/>
          </a:bodyPr>
          <a:lstStyle>
            <a:lvl1pPr indent="-228600" lvl="0" marL="457200" algn="l">
              <a:lnSpc>
                <a:spcPct val="100000"/>
              </a:lnSpc>
              <a:spcBef>
                <a:spcPts val="0"/>
              </a:spcBef>
              <a:spcAft>
                <a:spcPts val="0"/>
              </a:spcAft>
              <a:buSzPts val="2200"/>
              <a:buNone/>
              <a:defRPr/>
            </a:lvl1pPr>
          </a:lstStyle>
          <a:p/>
        </p:txBody>
      </p:sp>
      <p:sp>
        <p:nvSpPr>
          <p:cNvPr id="88" name="Google Shape;88;p32"/>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33"/>
          <p:cNvSpPr txBox="1"/>
          <p:nvPr>
            <p:ph hasCustomPrompt="1" type="title"/>
          </p:nvPr>
        </p:nvSpPr>
        <p:spPr>
          <a:xfrm>
            <a:off x="342870" y="1671478"/>
            <a:ext cx="9372600" cy="29670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91" name="Google Shape;91;p33"/>
          <p:cNvSpPr txBox="1"/>
          <p:nvPr>
            <p:ph idx="1" type="body"/>
          </p:nvPr>
        </p:nvSpPr>
        <p:spPr>
          <a:xfrm>
            <a:off x="342870" y="4763362"/>
            <a:ext cx="9372600" cy="1965600"/>
          </a:xfrm>
          <a:prstGeom prst="rect">
            <a:avLst/>
          </a:prstGeom>
          <a:noFill/>
          <a:ln>
            <a:noFill/>
          </a:ln>
        </p:spPr>
        <p:txBody>
          <a:bodyPr anchorCtr="0" anchor="t" bIns="113100" lIns="113100" spcFirstLastPara="1" rIns="113100" wrap="square" tIns="113100">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92" name="Google Shape;92;p33"/>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34"/>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8" name="Google Shape;18;p16"/>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9" name="Google Shape;19;p1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7"/>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2" name="Google Shape;22;p17"/>
          <p:cNvSpPr txBox="1"/>
          <p:nvPr>
            <p:ph idx="1" type="body"/>
          </p:nvPr>
        </p:nvSpPr>
        <p:spPr>
          <a:xfrm>
            <a:off x="342870" y="1741518"/>
            <a:ext cx="4399800" cy="5162700"/>
          </a:xfrm>
          <a:prstGeom prst="rect">
            <a:avLst/>
          </a:prstGeom>
          <a:noFill/>
          <a:ln>
            <a:noFill/>
          </a:ln>
        </p:spPr>
        <p:txBody>
          <a:bodyPr anchorCtr="0" anchor="t" bIns="113100" lIns="113100" spcFirstLastPara="1" rIns="113100" wrap="square" tIns="113100">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3" name="Google Shape;23;p17"/>
          <p:cNvSpPr txBox="1"/>
          <p:nvPr>
            <p:ph idx="2" type="body"/>
          </p:nvPr>
        </p:nvSpPr>
        <p:spPr>
          <a:xfrm>
            <a:off x="5315640" y="1741518"/>
            <a:ext cx="4399800" cy="5162700"/>
          </a:xfrm>
          <a:prstGeom prst="rect">
            <a:avLst/>
          </a:prstGeom>
          <a:noFill/>
          <a:ln>
            <a:noFill/>
          </a:ln>
        </p:spPr>
        <p:txBody>
          <a:bodyPr anchorCtr="0" anchor="t" bIns="113100" lIns="113100" spcFirstLastPara="1" rIns="113100" wrap="square" tIns="113100">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4" name="Google Shape;24;p17"/>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8"/>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7" name="Google Shape;27;p18"/>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9"/>
          <p:cNvSpPr txBox="1"/>
          <p:nvPr>
            <p:ph type="title"/>
          </p:nvPr>
        </p:nvSpPr>
        <p:spPr>
          <a:xfrm>
            <a:off x="342870" y="839573"/>
            <a:ext cx="3088800" cy="1141800"/>
          </a:xfrm>
          <a:prstGeom prst="rect">
            <a:avLst/>
          </a:prstGeom>
          <a:noFill/>
          <a:ln>
            <a:noFill/>
          </a:ln>
        </p:spPr>
        <p:txBody>
          <a:bodyPr anchorCtr="0" anchor="b" bIns="113100" lIns="113100" spcFirstLastPara="1" rIns="113100" wrap="square" tIns="11310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0" name="Google Shape;30;p19"/>
          <p:cNvSpPr txBox="1"/>
          <p:nvPr>
            <p:ph idx="1" type="body"/>
          </p:nvPr>
        </p:nvSpPr>
        <p:spPr>
          <a:xfrm>
            <a:off x="342870" y="2099840"/>
            <a:ext cx="3088800" cy="4804500"/>
          </a:xfrm>
          <a:prstGeom prst="rect">
            <a:avLst/>
          </a:prstGeom>
          <a:noFill/>
          <a:ln>
            <a:noFill/>
          </a:ln>
        </p:spPr>
        <p:txBody>
          <a:bodyPr anchorCtr="0" anchor="t" bIns="113100" lIns="113100" spcFirstLastPara="1" rIns="113100" wrap="square" tIns="113100">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1" name="Google Shape;31;p19"/>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0"/>
          <p:cNvSpPr txBox="1"/>
          <p:nvPr>
            <p:ph type="title"/>
          </p:nvPr>
        </p:nvSpPr>
        <p:spPr>
          <a:xfrm>
            <a:off x="539275" y="680227"/>
            <a:ext cx="7004700" cy="6181800"/>
          </a:xfrm>
          <a:prstGeom prst="rect">
            <a:avLst/>
          </a:prstGeom>
          <a:noFill/>
          <a:ln>
            <a:noFill/>
          </a:ln>
        </p:spPr>
        <p:txBody>
          <a:bodyPr anchorCtr="0" anchor="ctr" bIns="113100" lIns="113100" spcFirstLastPara="1" rIns="113100" wrap="square" tIns="1131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34" name="Google Shape;34;p20"/>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1"/>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1"/>
          <p:cNvSpPr txBox="1"/>
          <p:nvPr>
            <p:ph type="title"/>
          </p:nvPr>
        </p:nvSpPr>
        <p:spPr>
          <a:xfrm>
            <a:off x="292050" y="1863464"/>
            <a:ext cx="4449600" cy="22398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8" name="Google Shape;38;p21"/>
          <p:cNvSpPr txBox="1"/>
          <p:nvPr>
            <p:ph idx="1" type="subTitle"/>
          </p:nvPr>
        </p:nvSpPr>
        <p:spPr>
          <a:xfrm>
            <a:off x="292050" y="4235758"/>
            <a:ext cx="4449600" cy="1866300"/>
          </a:xfrm>
          <a:prstGeom prst="rect">
            <a:avLst/>
          </a:prstGeom>
          <a:noFill/>
          <a:ln>
            <a:noFill/>
          </a:ln>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21"/>
          <p:cNvSpPr txBox="1"/>
          <p:nvPr>
            <p:ph idx="2" type="body"/>
          </p:nvPr>
        </p:nvSpPr>
        <p:spPr>
          <a:xfrm>
            <a:off x="5433450" y="1094158"/>
            <a:ext cx="4220700" cy="5583600"/>
          </a:xfrm>
          <a:prstGeom prst="rect">
            <a:avLst/>
          </a:prstGeom>
          <a:noFill/>
          <a:ln>
            <a:noFill/>
          </a:ln>
        </p:spPr>
        <p:txBody>
          <a:bodyPr anchorCtr="0" anchor="ctr" bIns="113100" lIns="113100" spcFirstLastPara="1" rIns="113100" wrap="square" tIns="113100">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40" name="Google Shape;40;p2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2"/>
          <p:cNvSpPr txBox="1"/>
          <p:nvPr>
            <p:ph idx="1" type="body"/>
          </p:nvPr>
        </p:nvSpPr>
        <p:spPr>
          <a:xfrm>
            <a:off x="342870" y="6392869"/>
            <a:ext cx="6598800" cy="914400"/>
          </a:xfrm>
          <a:prstGeom prst="rect">
            <a:avLst/>
          </a:prstGeom>
          <a:noFill/>
          <a:ln>
            <a:noFill/>
          </a:ln>
        </p:spPr>
        <p:txBody>
          <a:bodyPr anchorCtr="0" anchor="ctr" bIns="113100" lIns="113100" spcFirstLastPara="1" rIns="113100" wrap="square" tIns="113100">
            <a:normAutofit/>
          </a:bodyPr>
          <a:lstStyle>
            <a:lvl1pPr indent="-228600" lvl="0" marL="457200" algn="l">
              <a:lnSpc>
                <a:spcPct val="100000"/>
              </a:lnSpc>
              <a:spcBef>
                <a:spcPts val="0"/>
              </a:spcBef>
              <a:spcAft>
                <a:spcPts val="0"/>
              </a:spcAft>
              <a:buSzPts val="2200"/>
              <a:buNone/>
              <a:defRPr/>
            </a:lvl1pPr>
          </a:lstStyle>
          <a:p/>
        </p:txBody>
      </p:sp>
      <p:sp>
        <p:nvSpPr>
          <p:cNvPr id="43" name="Google Shape;43;p22"/>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p:nvPr/>
        </p:nvSpPr>
        <p:spPr>
          <a:xfrm>
            <a:off x="0" y="75"/>
            <a:ext cx="3041400" cy="7772400"/>
          </a:xfrm>
          <a:prstGeom prst="rect">
            <a:avLst/>
          </a:prstGeom>
          <a:solidFill>
            <a:srgbClr val="F38555">
              <a:alpha val="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6399375" y="376650"/>
            <a:ext cx="3141900" cy="1069800"/>
          </a:xfrm>
          <a:prstGeom prst="rect">
            <a:avLst/>
          </a:prstGeom>
          <a:solidFill>
            <a:srgbClr val="F38555">
              <a:alpha val="470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3454725" y="2917550"/>
            <a:ext cx="2497800" cy="1118400"/>
          </a:xfrm>
          <a:prstGeom prst="rect">
            <a:avLst/>
          </a:prstGeom>
          <a:solidFill>
            <a:srgbClr val="F38555">
              <a:alpha val="470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Open Sans"/>
              <a:ea typeface="Open Sans"/>
              <a:cs typeface="Open Sans"/>
              <a:sym typeface="Open Sans"/>
            </a:endParaRPr>
          </a:p>
        </p:txBody>
      </p:sp>
      <p:sp>
        <p:nvSpPr>
          <p:cNvPr id="102" name="Google Shape;102;p1"/>
          <p:cNvSpPr/>
          <p:nvPr/>
        </p:nvSpPr>
        <p:spPr>
          <a:xfrm>
            <a:off x="3426375" y="385200"/>
            <a:ext cx="2530800" cy="1046700"/>
          </a:xfrm>
          <a:prstGeom prst="rect">
            <a:avLst/>
          </a:prstGeom>
          <a:solidFill>
            <a:srgbClr val="F38555">
              <a:alpha val="470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3454725" y="5465800"/>
            <a:ext cx="6089100" cy="811200"/>
          </a:xfrm>
          <a:prstGeom prst="rect">
            <a:avLst/>
          </a:prstGeom>
          <a:solidFill>
            <a:srgbClr val="F38555">
              <a:alpha val="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0" y="2733675"/>
            <a:ext cx="3041400" cy="5038800"/>
          </a:xfrm>
          <a:prstGeom prst="rect">
            <a:avLst/>
          </a:prstGeom>
          <a:solidFill>
            <a:srgbClr val="F38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txBox="1"/>
          <p:nvPr>
            <p:ph idx="4294967295" type="body"/>
          </p:nvPr>
        </p:nvSpPr>
        <p:spPr>
          <a:xfrm>
            <a:off x="341600" y="3925050"/>
            <a:ext cx="2312100" cy="692700"/>
          </a:xfrm>
          <a:prstGeom prst="rect">
            <a:avLst/>
          </a:prstGeom>
          <a:noFill/>
          <a:ln>
            <a:noFill/>
          </a:ln>
        </p:spPr>
        <p:txBody>
          <a:bodyPr anchorCtr="0" anchor="t" bIns="113100" lIns="113100" spcFirstLastPara="1" rIns="113100" wrap="square" tIns="113100">
            <a:noAutofit/>
          </a:bodyPr>
          <a:lstStyle/>
          <a:p>
            <a:pPr indent="0" lvl="0" marL="0" rtl="0" algn="l">
              <a:lnSpc>
                <a:spcPct val="100000"/>
              </a:lnSpc>
              <a:spcBef>
                <a:spcPts val="0"/>
              </a:spcBef>
              <a:spcAft>
                <a:spcPts val="0"/>
              </a:spcAft>
              <a:buSzPts val="2200"/>
              <a:buNone/>
            </a:pPr>
            <a:r>
              <a:rPr b="1" i="0" lang="ja" sz="1200" u="none">
                <a:solidFill>
                  <a:srgbClr val="FFFFFF"/>
                </a:solidFill>
                <a:latin typeface="Open Sans"/>
                <a:ea typeface="Open Sans"/>
                <a:cs typeface="Open Sans"/>
                <a:sym typeface="Open Sans"/>
              </a:rPr>
              <a:t>経歴／デモグラフィック情報</a:t>
            </a:r>
            <a:endParaRPr i="1" sz="600">
              <a:solidFill>
                <a:srgbClr val="FFFFFF"/>
              </a:solidFill>
              <a:latin typeface="Open Sans"/>
              <a:ea typeface="Open Sans"/>
              <a:cs typeface="Open Sans"/>
              <a:sym typeface="Open Sans"/>
            </a:endParaRPr>
          </a:p>
        </p:txBody>
      </p:sp>
      <p:cxnSp>
        <p:nvCxnSpPr>
          <p:cNvPr id="106" name="Google Shape;106;p1"/>
          <p:cNvCxnSpPr/>
          <p:nvPr/>
        </p:nvCxnSpPr>
        <p:spPr>
          <a:xfrm>
            <a:off x="447650" y="5133625"/>
            <a:ext cx="1857600" cy="0"/>
          </a:xfrm>
          <a:prstGeom prst="straightConnector1">
            <a:avLst/>
          </a:prstGeom>
          <a:noFill/>
          <a:ln cap="flat" cmpd="sng" w="38100">
            <a:solidFill>
              <a:srgbClr val="FFFFFF"/>
            </a:solidFill>
            <a:prstDash val="solid"/>
            <a:round/>
            <a:headEnd len="sm" w="sm" type="none"/>
            <a:tailEnd len="sm" w="sm" type="none"/>
          </a:ln>
        </p:spPr>
      </p:cxnSp>
      <p:sp>
        <p:nvSpPr>
          <p:cNvPr id="107" name="Google Shape;107;p1"/>
          <p:cNvSpPr txBox="1"/>
          <p:nvPr/>
        </p:nvSpPr>
        <p:spPr>
          <a:xfrm>
            <a:off x="238100" y="5247800"/>
            <a:ext cx="2415600" cy="1119900"/>
          </a:xfrm>
          <a:prstGeom prst="rect">
            <a:avLst/>
          </a:prstGeom>
          <a:noFill/>
          <a:ln>
            <a:noFill/>
          </a:ln>
        </p:spPr>
        <p:txBody>
          <a:bodyPr anchorCtr="0" anchor="t" bIns="91425" lIns="91425" spcFirstLastPara="1" rIns="91425" wrap="square" tIns="91425">
            <a:spAutoFit/>
          </a:bodyPr>
          <a:lstStyle/>
          <a:p>
            <a:pPr indent="-194308" lvl="0" marL="365760" marR="0" rtl="0" algn="l">
              <a:lnSpc>
                <a:spcPct val="115000"/>
              </a:lnSpc>
              <a:spcBef>
                <a:spcPts val="1200"/>
              </a:spcBef>
              <a:spcAft>
                <a:spcPts val="0"/>
              </a:spcAft>
              <a:buClr>
                <a:srgbClr val="FFFFFF"/>
              </a:buClr>
              <a:buSzPts val="900"/>
              <a:buFont typeface="Open Sans"/>
              <a:buChar char="●"/>
            </a:pPr>
            <a:r>
              <a:rPr i="0" lang="ja" sz="900" u="none" cap="none" strike="noStrike">
                <a:solidFill>
                  <a:srgbClr val="FFFFFF"/>
                </a:solidFill>
                <a:latin typeface="Open Sans"/>
                <a:ea typeface="Open Sans"/>
                <a:cs typeface="Open Sans"/>
                <a:sym typeface="Open Sans"/>
              </a:rPr>
              <a:t>ここにテキストを挿入してください</a:t>
            </a:r>
            <a:endParaRPr i="0" sz="900" u="none" cap="none" strike="noStrike">
              <a:solidFill>
                <a:srgbClr val="FFFFFF"/>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FFFFFF"/>
              </a:buClr>
              <a:buSzPts val="900"/>
              <a:buFont typeface="Open Sans"/>
              <a:buChar char="●"/>
            </a:pPr>
            <a:r>
              <a:rPr i="0" lang="ja" sz="900" u="none" cap="none" strike="noStrike">
                <a:solidFill>
                  <a:srgbClr val="FFFFFF"/>
                </a:solidFill>
                <a:latin typeface="Open Sans"/>
                <a:ea typeface="Open Sans"/>
                <a:cs typeface="Open Sans"/>
                <a:sym typeface="Open Sans"/>
              </a:rPr>
              <a:t>ここにテキストを挿入してください</a:t>
            </a:r>
            <a:endParaRPr i="0" sz="900" u="none" cap="none" strike="noStrike">
              <a:solidFill>
                <a:srgbClr val="FFFFFF"/>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FFFFFF"/>
              </a:buClr>
              <a:buSzPts val="900"/>
              <a:buFont typeface="Open Sans"/>
              <a:buChar char="●"/>
            </a:pPr>
            <a:r>
              <a:rPr i="0" lang="ja" sz="900" u="none" cap="none" strike="noStrike">
                <a:solidFill>
                  <a:srgbClr val="FFFFFF"/>
                </a:solidFill>
                <a:latin typeface="Open Sans"/>
                <a:ea typeface="Open Sans"/>
                <a:cs typeface="Open Sans"/>
                <a:sym typeface="Open Sans"/>
              </a:rPr>
              <a:t>ここにテキストを挿入してください</a:t>
            </a:r>
            <a:endParaRPr i="0" sz="900" u="none" cap="none" strike="noStrike">
              <a:solidFill>
                <a:srgbClr val="FFFFFF"/>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FFFFFF"/>
              </a:buClr>
              <a:buSzPts val="900"/>
              <a:buFont typeface="Open Sans"/>
              <a:buChar char="●"/>
            </a:pPr>
            <a:r>
              <a:rPr i="0" lang="ja" sz="900" u="none" cap="none" strike="noStrike">
                <a:solidFill>
                  <a:srgbClr val="FFFFFF"/>
                </a:solidFill>
                <a:latin typeface="Open Sans"/>
                <a:ea typeface="Open Sans"/>
                <a:cs typeface="Open Sans"/>
                <a:sym typeface="Open Sans"/>
              </a:rPr>
              <a:t>ここにテキストを挿入してください</a:t>
            </a:r>
            <a:endParaRPr i="0" sz="900" u="none" cap="none" strike="noStrike">
              <a:solidFill>
                <a:srgbClr val="FFFFFF"/>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FFFFFF"/>
              </a:buClr>
              <a:buSzPts val="900"/>
              <a:buFont typeface="Open Sans"/>
              <a:buChar char="●"/>
            </a:pPr>
            <a:r>
              <a:rPr i="0" lang="ja" sz="900" u="none" cap="none" strike="noStrike">
                <a:solidFill>
                  <a:srgbClr val="FFFFFF"/>
                </a:solidFill>
                <a:latin typeface="Open Sans"/>
                <a:ea typeface="Open Sans"/>
                <a:cs typeface="Open Sans"/>
                <a:sym typeface="Open Sans"/>
              </a:rPr>
              <a:t>ここにテキストを挿入してください</a:t>
            </a:r>
            <a:endParaRPr i="0" sz="900" u="none" cap="none" strike="noStrike">
              <a:solidFill>
                <a:srgbClr val="FFFFFF"/>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FFFFFF"/>
              </a:buClr>
              <a:buSzPts val="900"/>
              <a:buFont typeface="Open Sans"/>
              <a:buChar char="●"/>
            </a:pPr>
            <a:r>
              <a:rPr i="0" lang="ja" sz="900" u="none" cap="none" strike="noStrike">
                <a:solidFill>
                  <a:srgbClr val="FFFFFF"/>
                </a:solidFill>
                <a:latin typeface="Open Sans"/>
                <a:ea typeface="Open Sans"/>
                <a:cs typeface="Open Sans"/>
                <a:sym typeface="Open Sans"/>
              </a:rPr>
              <a:t>ここにテキストを挿入してください</a:t>
            </a:r>
            <a:endParaRPr i="0" sz="900" u="none" cap="none" strike="noStrike">
              <a:solidFill>
                <a:srgbClr val="FFFFFF"/>
              </a:solidFill>
              <a:latin typeface="Open Sans"/>
              <a:ea typeface="Open Sans"/>
              <a:cs typeface="Open Sans"/>
              <a:sym typeface="Open Sans"/>
            </a:endParaRPr>
          </a:p>
        </p:txBody>
      </p:sp>
      <p:sp>
        <p:nvSpPr>
          <p:cNvPr id="108" name="Google Shape;108;p1"/>
          <p:cNvSpPr txBox="1"/>
          <p:nvPr>
            <p:ph idx="4294967295" type="body"/>
          </p:nvPr>
        </p:nvSpPr>
        <p:spPr>
          <a:xfrm>
            <a:off x="3539075" y="5488600"/>
            <a:ext cx="6454500" cy="7500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i="0" lang="ja" sz="1600" u="none">
                <a:solidFill>
                  <a:srgbClr val="434343"/>
                </a:solidFill>
                <a:latin typeface="Open Sans"/>
                <a:ea typeface="Open Sans"/>
                <a:cs typeface="Open Sans"/>
                <a:sym typeface="Open Sans"/>
              </a:rPr>
              <a:t>マーケティングメッセージ</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どのようにソリューションを説明すれば、ペルソナに最も大きな影響を与えられるか？</a:t>
            </a:r>
            <a:endParaRPr i="1" sz="1000">
              <a:solidFill>
                <a:srgbClr val="434343"/>
              </a:solidFill>
              <a:latin typeface="Open Sans"/>
              <a:ea typeface="Open Sans"/>
              <a:cs typeface="Open Sans"/>
              <a:sym typeface="Open Sans"/>
            </a:endParaRPr>
          </a:p>
        </p:txBody>
      </p:sp>
      <p:sp>
        <p:nvSpPr>
          <p:cNvPr id="109" name="Google Shape;109;p1"/>
          <p:cNvSpPr txBox="1"/>
          <p:nvPr/>
        </p:nvSpPr>
        <p:spPr>
          <a:xfrm>
            <a:off x="3214650" y="6384700"/>
            <a:ext cx="2497800" cy="641700"/>
          </a:xfrm>
          <a:prstGeom prst="rect">
            <a:avLst/>
          </a:prstGeom>
          <a:noFill/>
          <a:ln>
            <a:noFill/>
          </a:ln>
        </p:spPr>
        <p:txBody>
          <a:bodyPr anchorCtr="0" anchor="t" bIns="91425" lIns="91425" spcFirstLastPara="1" rIns="91425" wrap="square" tIns="91425">
            <a:spAutoFit/>
          </a:bodyPr>
          <a:lstStyle/>
          <a:p>
            <a:pPr indent="-285750" lvl="0" marL="457200" marR="0" rtl="0" algn="l">
              <a:lnSpc>
                <a:spcPct val="115000"/>
              </a:lnSpc>
              <a:spcBef>
                <a:spcPts val="120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p:txBody>
      </p:sp>
      <p:sp>
        <p:nvSpPr>
          <p:cNvPr id="110" name="Google Shape;110;p1"/>
          <p:cNvSpPr txBox="1"/>
          <p:nvPr>
            <p:ph idx="4294967295" type="body"/>
          </p:nvPr>
        </p:nvSpPr>
        <p:spPr>
          <a:xfrm>
            <a:off x="6499900" y="405850"/>
            <a:ext cx="3041400" cy="10698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i="0" lang="ja" sz="1600" u="none">
                <a:solidFill>
                  <a:srgbClr val="434343"/>
                </a:solidFill>
                <a:latin typeface="Open Sans"/>
                <a:ea typeface="Open Sans"/>
                <a:cs typeface="Open Sans"/>
                <a:sym typeface="Open Sans"/>
              </a:rPr>
              <a:t>目標／課題</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ペルソナの目標達成を阻んでいるものは何か？ </a:t>
            </a:r>
            <a:br>
              <a:rPr i="1" lang="ja" sz="10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また、成功を阻害する要因は何か？</a:t>
            </a:r>
            <a:endParaRPr i="1" sz="1000">
              <a:solidFill>
                <a:srgbClr val="434343"/>
              </a:solidFill>
              <a:latin typeface="Open Sans"/>
              <a:ea typeface="Open Sans"/>
              <a:cs typeface="Open Sans"/>
              <a:sym typeface="Open Sans"/>
            </a:endParaRPr>
          </a:p>
        </p:txBody>
      </p:sp>
      <p:cxnSp>
        <p:nvCxnSpPr>
          <p:cNvPr id="111" name="Google Shape;111;p1"/>
          <p:cNvCxnSpPr/>
          <p:nvPr/>
        </p:nvCxnSpPr>
        <p:spPr>
          <a:xfrm>
            <a:off x="6394375" y="1468150"/>
            <a:ext cx="3143100" cy="0"/>
          </a:xfrm>
          <a:prstGeom prst="straightConnector1">
            <a:avLst/>
          </a:prstGeom>
          <a:noFill/>
          <a:ln cap="flat" cmpd="sng" w="38100">
            <a:solidFill>
              <a:srgbClr val="F38555"/>
            </a:solidFill>
            <a:prstDash val="solid"/>
            <a:round/>
            <a:headEnd len="sm" w="sm" type="none"/>
            <a:tailEnd len="sm" w="sm" type="none"/>
          </a:ln>
        </p:spPr>
      </p:cxnSp>
      <p:sp>
        <p:nvSpPr>
          <p:cNvPr id="112" name="Google Shape;112;p1"/>
          <p:cNvSpPr txBox="1"/>
          <p:nvPr>
            <p:ph idx="4294967295" type="title"/>
          </p:nvPr>
        </p:nvSpPr>
        <p:spPr>
          <a:xfrm>
            <a:off x="-100" y="309975"/>
            <a:ext cx="3041400" cy="750000"/>
          </a:xfrm>
          <a:prstGeom prst="rect">
            <a:avLst/>
          </a:prstGeom>
          <a:noFill/>
          <a:ln>
            <a:noFill/>
          </a:ln>
        </p:spPr>
        <p:txBody>
          <a:bodyPr anchorCtr="0" anchor="t" bIns="113100" lIns="113100" spcFirstLastPara="1" rIns="113100" wrap="square" tIns="113100">
            <a:noAutofit/>
          </a:bodyPr>
          <a:lstStyle/>
          <a:p>
            <a:pPr indent="0" lvl="0" marL="0" rtl="0" algn="ctr">
              <a:lnSpc>
                <a:spcPct val="115000"/>
              </a:lnSpc>
              <a:spcBef>
                <a:spcPts val="0"/>
              </a:spcBef>
              <a:spcAft>
                <a:spcPts val="0"/>
              </a:spcAft>
              <a:buSzPts val="990"/>
              <a:buNone/>
            </a:pPr>
            <a:r>
              <a:rPr b="1" i="0" lang="ja" sz="2700" u="none">
                <a:solidFill>
                  <a:srgbClr val="F38555"/>
                </a:solidFill>
                <a:latin typeface="Open Sans"/>
                <a:ea typeface="Open Sans"/>
                <a:cs typeface="Open Sans"/>
                <a:sym typeface="Open Sans"/>
              </a:rPr>
              <a:t>伊藤</a:t>
            </a:r>
            <a:r>
              <a:rPr b="1" lang="ja" sz="2700">
                <a:solidFill>
                  <a:srgbClr val="F38555"/>
                </a:solidFill>
                <a:latin typeface="Open Sans"/>
                <a:ea typeface="Open Sans"/>
                <a:cs typeface="Open Sans"/>
                <a:sym typeface="Open Sans"/>
              </a:rPr>
              <a:t> </a:t>
            </a:r>
            <a:r>
              <a:rPr b="1" i="0" lang="ja" sz="2700" u="none">
                <a:solidFill>
                  <a:srgbClr val="F38555"/>
                </a:solidFill>
                <a:latin typeface="Open Sans"/>
                <a:ea typeface="Open Sans"/>
                <a:cs typeface="Open Sans"/>
                <a:sym typeface="Open Sans"/>
              </a:rPr>
              <a:t>舞</a:t>
            </a:r>
            <a:endParaRPr b="1" sz="2700">
              <a:solidFill>
                <a:srgbClr val="F38555"/>
              </a:solidFill>
              <a:latin typeface="Open Sans"/>
              <a:ea typeface="Open Sans"/>
              <a:cs typeface="Open Sans"/>
              <a:sym typeface="Open Sans"/>
            </a:endParaRPr>
          </a:p>
          <a:p>
            <a:pPr indent="0" lvl="0" marL="0" rtl="0" algn="ctr">
              <a:lnSpc>
                <a:spcPct val="115000"/>
              </a:lnSpc>
              <a:spcBef>
                <a:spcPts val="0"/>
              </a:spcBef>
              <a:spcAft>
                <a:spcPts val="0"/>
              </a:spcAft>
              <a:buSzPts val="990"/>
              <a:buNone/>
            </a:pPr>
            <a:r>
              <a:rPr b="1" i="0" lang="ja" sz="2700" u="none">
                <a:solidFill>
                  <a:srgbClr val="F38555"/>
                </a:solidFill>
                <a:latin typeface="Open Sans"/>
                <a:ea typeface="Open Sans"/>
                <a:cs typeface="Open Sans"/>
                <a:sym typeface="Open Sans"/>
              </a:rPr>
              <a:t>（いとう</a:t>
            </a:r>
            <a:r>
              <a:rPr b="1" lang="ja" sz="2700">
                <a:solidFill>
                  <a:srgbClr val="F38555"/>
                </a:solidFill>
                <a:latin typeface="Open Sans"/>
                <a:ea typeface="Open Sans"/>
                <a:cs typeface="Open Sans"/>
                <a:sym typeface="Open Sans"/>
              </a:rPr>
              <a:t> </a:t>
            </a:r>
            <a:r>
              <a:rPr b="1" i="0" lang="ja" sz="2700" u="none">
                <a:solidFill>
                  <a:srgbClr val="F38555"/>
                </a:solidFill>
                <a:latin typeface="Open Sans"/>
                <a:ea typeface="Open Sans"/>
                <a:cs typeface="Open Sans"/>
                <a:sym typeface="Open Sans"/>
              </a:rPr>
              <a:t>まい）</a:t>
            </a:r>
            <a:endParaRPr b="1" sz="2700">
              <a:solidFill>
                <a:srgbClr val="F38555"/>
              </a:solidFill>
              <a:latin typeface="Open Sans"/>
              <a:ea typeface="Open Sans"/>
              <a:cs typeface="Open Sans"/>
              <a:sym typeface="Open Sans"/>
            </a:endParaRPr>
          </a:p>
        </p:txBody>
      </p:sp>
      <p:sp>
        <p:nvSpPr>
          <p:cNvPr id="113" name="Google Shape;113;p1"/>
          <p:cNvSpPr txBox="1"/>
          <p:nvPr>
            <p:ph idx="4294967295" type="body"/>
          </p:nvPr>
        </p:nvSpPr>
        <p:spPr>
          <a:xfrm>
            <a:off x="8305575" y="1325"/>
            <a:ext cx="1857600" cy="3321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b="0" i="0" lang="ja" sz="1000" u="none">
                <a:solidFill>
                  <a:srgbClr val="434343"/>
                </a:solidFill>
                <a:latin typeface="Montserrat"/>
                <a:ea typeface="Montserrat"/>
                <a:cs typeface="Montserrat"/>
                <a:sym typeface="Montserrat"/>
              </a:rPr>
              <a:t>一般的なバイヤーペルソナ</a:t>
            </a:r>
            <a:endParaRPr i="1" sz="1000">
              <a:solidFill>
                <a:srgbClr val="434343"/>
              </a:solidFill>
              <a:latin typeface="Montserrat"/>
              <a:ea typeface="Montserrat"/>
              <a:cs typeface="Montserrat"/>
              <a:sym typeface="Montserrat"/>
            </a:endParaRPr>
          </a:p>
        </p:txBody>
      </p:sp>
      <p:sp>
        <p:nvSpPr>
          <p:cNvPr id="114" name="Google Shape;114;p1"/>
          <p:cNvSpPr txBox="1"/>
          <p:nvPr>
            <p:ph idx="4294967295" type="body"/>
          </p:nvPr>
        </p:nvSpPr>
        <p:spPr>
          <a:xfrm>
            <a:off x="3533800" y="383675"/>
            <a:ext cx="2535600" cy="10467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i="0" lang="ja" sz="1600" u="none">
                <a:solidFill>
                  <a:srgbClr val="434343"/>
                </a:solidFill>
                <a:latin typeface="Open Sans"/>
                <a:ea typeface="Open Sans"/>
                <a:cs typeface="Open Sans"/>
                <a:sym typeface="Open Sans"/>
              </a:rPr>
              <a:t>実際のコメント</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目標や課題などについて</a:t>
            </a:r>
            <a:endParaRPr i="1" sz="1000">
              <a:solidFill>
                <a:srgbClr val="434343"/>
              </a:solidFill>
              <a:latin typeface="Open Sans"/>
              <a:ea typeface="Open Sans"/>
              <a:cs typeface="Open Sans"/>
              <a:sym typeface="Open Sans"/>
            </a:endParaRPr>
          </a:p>
        </p:txBody>
      </p:sp>
      <p:cxnSp>
        <p:nvCxnSpPr>
          <p:cNvPr id="115" name="Google Shape;115;p1"/>
          <p:cNvCxnSpPr/>
          <p:nvPr/>
        </p:nvCxnSpPr>
        <p:spPr>
          <a:xfrm>
            <a:off x="3421588" y="1465550"/>
            <a:ext cx="2530800" cy="0"/>
          </a:xfrm>
          <a:prstGeom prst="straightConnector1">
            <a:avLst/>
          </a:prstGeom>
          <a:noFill/>
          <a:ln cap="flat" cmpd="sng" w="38100">
            <a:solidFill>
              <a:srgbClr val="F38555"/>
            </a:solidFill>
            <a:prstDash val="solid"/>
            <a:round/>
            <a:headEnd len="sm" w="sm" type="none"/>
            <a:tailEnd len="sm" w="sm" type="none"/>
          </a:ln>
        </p:spPr>
      </p:cxnSp>
      <p:sp>
        <p:nvSpPr>
          <p:cNvPr id="116" name="Google Shape;116;p1"/>
          <p:cNvSpPr txBox="1"/>
          <p:nvPr/>
        </p:nvSpPr>
        <p:spPr>
          <a:xfrm>
            <a:off x="3212050" y="1575400"/>
            <a:ext cx="2791500" cy="965100"/>
          </a:xfrm>
          <a:prstGeom prst="rect">
            <a:avLst/>
          </a:prstGeom>
          <a:noFill/>
          <a:ln>
            <a:noFill/>
          </a:ln>
        </p:spPr>
        <p:txBody>
          <a:bodyPr anchorCtr="0" anchor="t" bIns="91425" lIns="91425" spcFirstLastPara="1" rIns="91425" wrap="square" tIns="91425">
            <a:noAutofit/>
          </a:bodyPr>
          <a:lstStyle/>
          <a:p>
            <a:pPr indent="-194308" lvl="0" marL="365760" marR="0" rtl="0" algn="l">
              <a:lnSpc>
                <a:spcPct val="115000"/>
              </a:lnSpc>
              <a:spcBef>
                <a:spcPts val="120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p:txBody>
      </p:sp>
      <p:sp>
        <p:nvSpPr>
          <p:cNvPr id="117" name="Google Shape;117;p1"/>
          <p:cNvSpPr/>
          <p:nvPr/>
        </p:nvSpPr>
        <p:spPr>
          <a:xfrm>
            <a:off x="388700" y="1238875"/>
            <a:ext cx="2263800" cy="2263800"/>
          </a:xfrm>
          <a:prstGeom prst="ellipse">
            <a:avLst/>
          </a:prstGeom>
          <a:solidFill>
            <a:srgbClr val="FFFFFF">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8" name="Google Shape;118;p1"/>
          <p:cNvPicPr preferRelativeResize="0"/>
          <p:nvPr/>
        </p:nvPicPr>
        <p:blipFill rotWithShape="1">
          <a:blip r:embed="rId3">
            <a:alphaModFix/>
          </a:blip>
          <a:srcRect b="0" l="16791" r="16785" t="0"/>
          <a:stretch/>
        </p:blipFill>
        <p:spPr>
          <a:xfrm>
            <a:off x="515600" y="1361575"/>
            <a:ext cx="2010000" cy="2018400"/>
          </a:xfrm>
          <a:prstGeom prst="ellipse">
            <a:avLst/>
          </a:prstGeom>
          <a:noFill/>
          <a:ln>
            <a:noFill/>
          </a:ln>
        </p:spPr>
      </p:pic>
      <p:sp>
        <p:nvSpPr>
          <p:cNvPr id="119" name="Google Shape;119;p1"/>
          <p:cNvSpPr txBox="1"/>
          <p:nvPr>
            <p:ph idx="4294967295" type="body"/>
          </p:nvPr>
        </p:nvSpPr>
        <p:spPr>
          <a:xfrm>
            <a:off x="3539075" y="2952174"/>
            <a:ext cx="2535600" cy="9651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b="0" i="0" lang="ja" sz="1600" u="none">
                <a:solidFill>
                  <a:srgbClr val="434343"/>
                </a:solidFill>
                <a:latin typeface="Bree Serif"/>
                <a:ea typeface="Bree Serif"/>
                <a:cs typeface="Bree Serif"/>
                <a:sym typeface="Bree Serif"/>
              </a:rPr>
              <a:t>行動特性</a:t>
            </a:r>
            <a:br>
              <a:rPr b="1" lang="ja" sz="1600">
                <a:solidFill>
                  <a:srgbClr val="434343"/>
                </a:solidFill>
                <a:latin typeface="Montserrat"/>
                <a:ea typeface="Montserrat"/>
                <a:cs typeface="Montserrat"/>
                <a:sym typeface="Montserrat"/>
              </a:rPr>
            </a:br>
            <a:r>
              <a:rPr b="0" i="0" lang="ja" sz="1000" u="none">
                <a:solidFill>
                  <a:srgbClr val="434343"/>
                </a:solidFill>
                <a:latin typeface="Montserrat"/>
                <a:ea typeface="Montserrat"/>
                <a:cs typeface="Montserrat"/>
                <a:sym typeface="Montserrat"/>
              </a:rPr>
              <a:t>好んで使うコミュニケーション手段は？</a:t>
            </a:r>
            <a:endParaRPr i="1" sz="10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0" i="0" lang="ja" sz="1000" u="none">
                <a:solidFill>
                  <a:srgbClr val="434343"/>
                </a:solidFill>
                <a:latin typeface="Montserrat"/>
                <a:ea typeface="Montserrat"/>
                <a:cs typeface="Montserrat"/>
                <a:sym typeface="Montserrat"/>
              </a:rPr>
              <a:t>また、利用しているソーシャル メディア プラットフォームは？</a:t>
            </a:r>
            <a:endParaRPr i="1" sz="1000">
              <a:solidFill>
                <a:srgbClr val="434343"/>
              </a:solidFill>
              <a:latin typeface="Montserrat"/>
              <a:ea typeface="Montserrat"/>
              <a:cs typeface="Montserrat"/>
              <a:sym typeface="Montserrat"/>
            </a:endParaRPr>
          </a:p>
        </p:txBody>
      </p:sp>
      <p:cxnSp>
        <p:nvCxnSpPr>
          <p:cNvPr id="120" name="Google Shape;120;p1"/>
          <p:cNvCxnSpPr/>
          <p:nvPr/>
        </p:nvCxnSpPr>
        <p:spPr>
          <a:xfrm>
            <a:off x="3426863" y="4035950"/>
            <a:ext cx="2530800" cy="0"/>
          </a:xfrm>
          <a:prstGeom prst="straightConnector1">
            <a:avLst/>
          </a:prstGeom>
          <a:noFill/>
          <a:ln cap="flat" cmpd="sng" w="38100">
            <a:solidFill>
              <a:srgbClr val="F38555"/>
            </a:solidFill>
            <a:prstDash val="solid"/>
            <a:round/>
            <a:headEnd len="sm" w="sm" type="none"/>
            <a:tailEnd len="sm" w="sm" type="none"/>
          </a:ln>
        </p:spPr>
      </p:cxnSp>
      <p:grpSp>
        <p:nvGrpSpPr>
          <p:cNvPr id="121" name="Google Shape;121;p1"/>
          <p:cNvGrpSpPr/>
          <p:nvPr/>
        </p:nvGrpSpPr>
        <p:grpSpPr>
          <a:xfrm>
            <a:off x="6396865" y="2917508"/>
            <a:ext cx="3146895" cy="1118381"/>
            <a:chOff x="6396875" y="2166375"/>
            <a:chExt cx="3146895" cy="999000"/>
          </a:xfrm>
        </p:grpSpPr>
        <p:sp>
          <p:nvSpPr>
            <p:cNvPr id="122" name="Google Shape;122;p1"/>
            <p:cNvSpPr/>
            <p:nvPr/>
          </p:nvSpPr>
          <p:spPr>
            <a:xfrm>
              <a:off x="6401870" y="2166375"/>
              <a:ext cx="3141900" cy="977400"/>
            </a:xfrm>
            <a:prstGeom prst="rect">
              <a:avLst/>
            </a:prstGeom>
            <a:solidFill>
              <a:srgbClr val="F38555">
                <a:alpha val="470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3" name="Google Shape;123;p1"/>
            <p:cNvCxnSpPr/>
            <p:nvPr/>
          </p:nvCxnSpPr>
          <p:spPr>
            <a:xfrm>
              <a:off x="6396875" y="3165375"/>
              <a:ext cx="3143100" cy="0"/>
            </a:xfrm>
            <a:prstGeom prst="straightConnector1">
              <a:avLst/>
            </a:prstGeom>
            <a:noFill/>
            <a:ln cap="flat" cmpd="sng" w="38100">
              <a:solidFill>
                <a:srgbClr val="F38555"/>
              </a:solidFill>
              <a:prstDash val="solid"/>
              <a:round/>
              <a:headEnd len="sm" w="sm" type="none"/>
              <a:tailEnd len="sm" w="sm" type="none"/>
            </a:ln>
          </p:spPr>
        </p:cxnSp>
      </p:grpSp>
      <p:sp>
        <p:nvSpPr>
          <p:cNvPr id="124" name="Google Shape;124;p1"/>
          <p:cNvSpPr txBox="1"/>
          <p:nvPr>
            <p:ph idx="4294967295" type="body"/>
          </p:nvPr>
        </p:nvSpPr>
        <p:spPr>
          <a:xfrm>
            <a:off x="6499900" y="2917575"/>
            <a:ext cx="3041400" cy="11184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i="0" lang="ja" sz="1600" u="none">
                <a:solidFill>
                  <a:srgbClr val="434343"/>
                </a:solidFill>
                <a:latin typeface="Open Sans"/>
                <a:ea typeface="Open Sans"/>
                <a:cs typeface="Open Sans"/>
                <a:sym typeface="Open Sans"/>
              </a:rPr>
              <a:t>自社の役割</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ペルソナの目標達成や課題克服を手助けするために自社ができることは何か？</a:t>
            </a:r>
            <a:endParaRPr i="1" sz="1000">
              <a:solidFill>
                <a:srgbClr val="434343"/>
              </a:solidFill>
              <a:latin typeface="Open Sans"/>
              <a:ea typeface="Open Sans"/>
              <a:cs typeface="Open Sans"/>
              <a:sym typeface="Open Sans"/>
            </a:endParaRPr>
          </a:p>
        </p:txBody>
      </p:sp>
      <p:sp>
        <p:nvSpPr>
          <p:cNvPr id="125" name="Google Shape;125;p1"/>
          <p:cNvSpPr txBox="1"/>
          <p:nvPr/>
        </p:nvSpPr>
        <p:spPr>
          <a:xfrm>
            <a:off x="6174200" y="1575400"/>
            <a:ext cx="2791500" cy="1046700"/>
          </a:xfrm>
          <a:prstGeom prst="rect">
            <a:avLst/>
          </a:prstGeom>
          <a:noFill/>
          <a:ln>
            <a:noFill/>
          </a:ln>
        </p:spPr>
        <p:txBody>
          <a:bodyPr anchorCtr="0" anchor="t" bIns="91425" lIns="91425" spcFirstLastPara="1" rIns="91425" wrap="square" tIns="91425">
            <a:noAutofit/>
          </a:bodyPr>
          <a:lstStyle/>
          <a:p>
            <a:pPr indent="-285750" lvl="0" marL="457200" marR="0" rtl="0" algn="l">
              <a:lnSpc>
                <a:spcPct val="115000"/>
              </a:lnSpc>
              <a:spcBef>
                <a:spcPts val="120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p:txBody>
      </p:sp>
      <p:sp>
        <p:nvSpPr>
          <p:cNvPr id="126" name="Google Shape;126;p1"/>
          <p:cNvSpPr txBox="1"/>
          <p:nvPr/>
        </p:nvSpPr>
        <p:spPr>
          <a:xfrm>
            <a:off x="3214650" y="4168525"/>
            <a:ext cx="2791500" cy="965100"/>
          </a:xfrm>
          <a:prstGeom prst="rect">
            <a:avLst/>
          </a:prstGeom>
          <a:noFill/>
          <a:ln>
            <a:noFill/>
          </a:ln>
        </p:spPr>
        <p:txBody>
          <a:bodyPr anchorCtr="0" anchor="t" bIns="91425" lIns="91425" spcFirstLastPara="1" rIns="91425" wrap="square" tIns="91425">
            <a:noAutofit/>
          </a:bodyPr>
          <a:lstStyle/>
          <a:p>
            <a:pPr indent="-194308" lvl="0" marL="365760" marR="0" rtl="0" algn="l">
              <a:lnSpc>
                <a:spcPct val="115000"/>
              </a:lnSpc>
              <a:spcBef>
                <a:spcPts val="120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194308" lvl="0" marL="36576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p:txBody>
      </p:sp>
      <p:sp>
        <p:nvSpPr>
          <p:cNvPr id="127" name="Google Shape;127;p1"/>
          <p:cNvSpPr txBox="1"/>
          <p:nvPr/>
        </p:nvSpPr>
        <p:spPr>
          <a:xfrm>
            <a:off x="6176800" y="4168525"/>
            <a:ext cx="2791500" cy="1046700"/>
          </a:xfrm>
          <a:prstGeom prst="rect">
            <a:avLst/>
          </a:prstGeom>
          <a:noFill/>
          <a:ln>
            <a:noFill/>
          </a:ln>
        </p:spPr>
        <p:txBody>
          <a:bodyPr anchorCtr="0" anchor="t" bIns="91425" lIns="91425" spcFirstLastPara="1" rIns="91425" wrap="square" tIns="91425">
            <a:noAutofit/>
          </a:bodyPr>
          <a:lstStyle/>
          <a:p>
            <a:pPr indent="-285750" lvl="0" marL="457200" marR="0" rtl="0" algn="l">
              <a:lnSpc>
                <a:spcPct val="115000"/>
              </a:lnSpc>
              <a:spcBef>
                <a:spcPts val="120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p:txBody>
      </p:sp>
      <p:cxnSp>
        <p:nvCxnSpPr>
          <p:cNvPr id="128" name="Google Shape;128;p1"/>
          <p:cNvCxnSpPr/>
          <p:nvPr/>
        </p:nvCxnSpPr>
        <p:spPr>
          <a:xfrm>
            <a:off x="3454725" y="6277000"/>
            <a:ext cx="6105600" cy="0"/>
          </a:xfrm>
          <a:prstGeom prst="straightConnector1">
            <a:avLst/>
          </a:prstGeom>
          <a:noFill/>
          <a:ln cap="flat" cmpd="sng" w="38100">
            <a:solidFill>
              <a:srgbClr val="F38555"/>
            </a:solidFill>
            <a:prstDash val="solid"/>
            <a:round/>
            <a:headEnd len="sm" w="sm" type="none"/>
            <a:tailEnd len="sm" w="sm" type="none"/>
          </a:ln>
        </p:spPr>
      </p:cxnSp>
      <p:sp>
        <p:nvSpPr>
          <p:cNvPr id="129" name="Google Shape;129;p1"/>
          <p:cNvSpPr txBox="1"/>
          <p:nvPr/>
        </p:nvSpPr>
        <p:spPr>
          <a:xfrm>
            <a:off x="6176800" y="6384700"/>
            <a:ext cx="2574000" cy="641700"/>
          </a:xfrm>
          <a:prstGeom prst="rect">
            <a:avLst/>
          </a:prstGeom>
          <a:noFill/>
          <a:ln>
            <a:noFill/>
          </a:ln>
        </p:spPr>
        <p:txBody>
          <a:bodyPr anchorCtr="0" anchor="t" bIns="91425" lIns="91425" spcFirstLastPara="1" rIns="91425" wrap="square" tIns="91425">
            <a:spAutoFit/>
          </a:bodyPr>
          <a:lstStyle/>
          <a:p>
            <a:pPr indent="-285750" lvl="0" marL="457200" marR="0" rtl="0" algn="l">
              <a:lnSpc>
                <a:spcPct val="115000"/>
              </a:lnSpc>
              <a:spcBef>
                <a:spcPts val="120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a:p>
            <a:pPr indent="-285750" lvl="0" marL="457200" marR="0" rtl="0" algn="l">
              <a:lnSpc>
                <a:spcPct val="115000"/>
              </a:lnSpc>
              <a:spcBef>
                <a:spcPts val="0"/>
              </a:spcBef>
              <a:spcAft>
                <a:spcPts val="0"/>
              </a:spcAft>
              <a:buClr>
                <a:srgbClr val="434343"/>
              </a:buClr>
              <a:buSzPts val="900"/>
              <a:buFont typeface="Open Sans"/>
              <a:buChar char="●"/>
            </a:pPr>
            <a:r>
              <a:rPr i="0" lang="ja" sz="900" u="none" cap="none" strike="noStrike">
                <a:solidFill>
                  <a:srgbClr val="434343"/>
                </a:solidFill>
                <a:latin typeface="Open Sans"/>
                <a:ea typeface="Open Sans"/>
                <a:cs typeface="Open Sans"/>
                <a:sym typeface="Open Sans"/>
              </a:rPr>
              <a:t>ここにテキストを挿入してください</a:t>
            </a:r>
            <a:endParaRPr i="0" sz="900" u="none" cap="none" strike="noStrike">
              <a:solidFill>
                <a:srgbClr val="434343"/>
              </a:solidFill>
              <a:latin typeface="Open Sans"/>
              <a:ea typeface="Open Sans"/>
              <a:cs typeface="Open Sans"/>
              <a:sym typeface="Open Sans"/>
            </a:endParaRPr>
          </a:p>
        </p:txBody>
      </p:sp>
      <p:sp>
        <p:nvSpPr>
          <p:cNvPr id="130" name="Google Shape;130;p1"/>
          <p:cNvSpPr txBox="1"/>
          <p:nvPr>
            <p:ph idx="4294967295" type="body"/>
          </p:nvPr>
        </p:nvSpPr>
        <p:spPr>
          <a:xfrm>
            <a:off x="341600" y="4503450"/>
            <a:ext cx="2312100" cy="5160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i="0" lang="ja" sz="1000" u="none">
                <a:solidFill>
                  <a:srgbClr val="FFFFFF"/>
                </a:solidFill>
                <a:latin typeface="Open Sans"/>
                <a:ea typeface="Open Sans"/>
                <a:cs typeface="Open Sans"/>
                <a:sym typeface="Open Sans"/>
              </a:rPr>
              <a:t>職業、職歴は？ 家族構成は？ </a:t>
            </a:r>
            <a:br>
              <a:rPr i="1" lang="ja" sz="1000">
                <a:solidFill>
                  <a:srgbClr val="FFFFFF"/>
                </a:solidFill>
                <a:latin typeface="Open Sans"/>
                <a:ea typeface="Open Sans"/>
                <a:cs typeface="Open Sans"/>
                <a:sym typeface="Open Sans"/>
              </a:rPr>
            </a:br>
            <a:r>
              <a:rPr i="0" lang="ja" sz="1000" u="none">
                <a:solidFill>
                  <a:srgbClr val="FFFFFF"/>
                </a:solidFill>
                <a:latin typeface="Open Sans"/>
                <a:ea typeface="Open Sans"/>
                <a:cs typeface="Open Sans"/>
                <a:sym typeface="Open Sans"/>
              </a:rPr>
              <a:t>ライフスタイル、年齢は？ 収入は？</a:t>
            </a:r>
            <a:r>
              <a:rPr i="1" lang="ja" sz="1000" u="none">
                <a:solidFill>
                  <a:srgbClr val="FFFFFF"/>
                </a:solidFill>
                <a:latin typeface="Open Sans"/>
                <a:ea typeface="Open Sans"/>
                <a:cs typeface="Open Sans"/>
                <a:sym typeface="Open Sans"/>
              </a:rPr>
              <a:t> </a:t>
            </a:r>
            <a:endParaRPr i="1" sz="100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10"/>
          <p:cNvSpPr/>
          <p:nvPr/>
        </p:nvSpPr>
        <p:spPr>
          <a:xfrm>
            <a:off x="382525" y="1311625"/>
            <a:ext cx="2934900" cy="6134400"/>
          </a:xfrm>
          <a:prstGeom prst="roundRect">
            <a:avLst>
              <a:gd fmla="val 0" name="adj"/>
            </a:avLst>
          </a:prstGeom>
          <a:solidFill>
            <a:srgbClr val="FDF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 name="Google Shape;330;p10"/>
          <p:cNvSpPr txBox="1"/>
          <p:nvPr/>
        </p:nvSpPr>
        <p:spPr>
          <a:xfrm>
            <a:off x="543938" y="1434725"/>
            <a:ext cx="2064600" cy="471600"/>
          </a:xfrm>
          <a:prstGeom prst="rect">
            <a:avLst/>
          </a:prstGeom>
          <a:noFill/>
          <a:ln>
            <a:noFill/>
          </a:ln>
        </p:spPr>
        <p:txBody>
          <a:bodyPr anchorCtr="0" anchor="t" bIns="113100" lIns="113100" spcFirstLastPara="1" rIns="113100" wrap="square" tIns="113100">
            <a:noAutofit/>
          </a:bodyPr>
          <a:lstStyle/>
          <a:p>
            <a:pPr indent="0" lvl="0" marL="0" marR="0" rtl="0" algn="l">
              <a:lnSpc>
                <a:spcPct val="115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典型的な断り方</a:t>
            </a:r>
            <a:endParaRPr i="0" sz="1200" u="none" cap="none" strike="noStrike">
              <a:solidFill>
                <a:srgbClr val="434343"/>
              </a:solidFill>
              <a:latin typeface="Open Sans"/>
              <a:ea typeface="Open Sans"/>
              <a:cs typeface="Open Sans"/>
              <a:sym typeface="Open Sans"/>
            </a:endParaRPr>
          </a:p>
        </p:txBody>
      </p:sp>
      <p:sp>
        <p:nvSpPr>
          <p:cNvPr id="331" name="Google Shape;331;p10"/>
          <p:cNvSpPr txBox="1"/>
          <p:nvPr/>
        </p:nvSpPr>
        <p:spPr>
          <a:xfrm>
            <a:off x="585100" y="1819050"/>
            <a:ext cx="2570700" cy="116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i="0" lang="ja" sz="1000" u="none" cap="none" strike="noStrike">
                <a:solidFill>
                  <a:srgbClr val="434343"/>
                </a:solidFill>
                <a:latin typeface="Open Sans"/>
                <a:ea typeface="Open Sans"/>
                <a:cs typeface="Open Sans"/>
                <a:sym typeface="Open Sans"/>
              </a:rPr>
              <a:t>自社の製品やサービスを購入しない理由は何か？</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rPr lang="ja" sz="1000">
                <a:solidFill>
                  <a:srgbClr val="434343"/>
                </a:solidFill>
                <a:latin typeface="Open Sans"/>
                <a:ea typeface="Open Sans"/>
                <a:cs typeface="Open Sans"/>
                <a:sym typeface="Open Sans"/>
              </a:rPr>
              <a:t>（</a:t>
            </a:r>
            <a:r>
              <a:rPr i="0" lang="ja" sz="1000" u="none" cap="none" strike="noStrike">
                <a:solidFill>
                  <a:srgbClr val="434343"/>
                </a:solidFill>
                <a:latin typeface="Open Sans"/>
                <a:ea typeface="Open Sans"/>
                <a:cs typeface="Open Sans"/>
                <a:sym typeface="Open Sans"/>
              </a:rPr>
              <a:t>ここにテキストを挿入してください</a:t>
            </a:r>
            <a:r>
              <a:rPr lang="ja" sz="1000">
                <a:solidFill>
                  <a:srgbClr val="434343"/>
                </a:solidFill>
                <a:latin typeface="Open Sans"/>
                <a:ea typeface="Open Sans"/>
                <a:cs typeface="Open Sans"/>
                <a:sym typeface="Open Sans"/>
              </a:rPr>
              <a:t>）</a:t>
            </a:r>
            <a:endParaRPr i="0" sz="1000" u="none" cap="none" strike="noStrike">
              <a:solidFill>
                <a:srgbClr val="434343"/>
              </a:solidFill>
              <a:latin typeface="Open Sans"/>
              <a:ea typeface="Open Sans"/>
              <a:cs typeface="Open Sans"/>
              <a:sym typeface="Open Sans"/>
            </a:endParaRPr>
          </a:p>
        </p:txBody>
      </p:sp>
      <p:sp>
        <p:nvSpPr>
          <p:cNvPr id="332" name="Google Shape;332;p10"/>
          <p:cNvSpPr/>
          <p:nvPr/>
        </p:nvSpPr>
        <p:spPr>
          <a:xfrm>
            <a:off x="3628750" y="1311625"/>
            <a:ext cx="2934900" cy="6134400"/>
          </a:xfrm>
          <a:prstGeom prst="roundRect">
            <a:avLst>
              <a:gd fmla="val 0" name="adj"/>
            </a:avLst>
          </a:prstGeom>
          <a:solidFill>
            <a:srgbClr val="FDF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3" name="Google Shape;333;p10"/>
          <p:cNvSpPr txBox="1"/>
          <p:nvPr/>
        </p:nvSpPr>
        <p:spPr>
          <a:xfrm>
            <a:off x="3790163" y="1434725"/>
            <a:ext cx="2064600" cy="471600"/>
          </a:xfrm>
          <a:prstGeom prst="rect">
            <a:avLst/>
          </a:prstGeom>
          <a:noFill/>
          <a:ln>
            <a:noFill/>
          </a:ln>
        </p:spPr>
        <p:txBody>
          <a:bodyPr anchorCtr="0" anchor="t" bIns="113100" lIns="113100" spcFirstLastPara="1" rIns="113100" wrap="square" tIns="113100">
            <a:noAutofit/>
          </a:bodyPr>
          <a:lstStyle/>
          <a:p>
            <a:pPr indent="0" lvl="0" marL="0" marR="0" rtl="0" algn="l">
              <a:lnSpc>
                <a:spcPct val="115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マーケティングメッセージ</a:t>
            </a:r>
            <a:endParaRPr i="0" sz="1200" u="none" cap="none" strike="noStrike">
              <a:solidFill>
                <a:srgbClr val="434343"/>
              </a:solidFill>
              <a:latin typeface="Open Sans"/>
              <a:ea typeface="Open Sans"/>
              <a:cs typeface="Open Sans"/>
              <a:sym typeface="Open Sans"/>
            </a:endParaRPr>
          </a:p>
        </p:txBody>
      </p:sp>
      <p:sp>
        <p:nvSpPr>
          <p:cNvPr id="334" name="Google Shape;334;p10"/>
          <p:cNvSpPr txBox="1"/>
          <p:nvPr/>
        </p:nvSpPr>
        <p:spPr>
          <a:xfrm>
            <a:off x="3790175" y="1819050"/>
            <a:ext cx="2680800" cy="116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i="0" lang="ja" sz="1000" u="none" cap="none" strike="noStrike">
                <a:solidFill>
                  <a:srgbClr val="434343"/>
                </a:solidFill>
                <a:latin typeface="Open Sans"/>
                <a:ea typeface="Open Sans"/>
                <a:cs typeface="Open Sans"/>
                <a:sym typeface="Open Sans"/>
              </a:rPr>
              <a:t>どのようにソリューションを説明すれば、ペルソナに最も大きな影響を与えられるか？ また、ペルソナに最も寄り添うものは何か？</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000"/>
              <a:buFont typeface="Arial"/>
              <a:buNone/>
            </a:pPr>
            <a:r>
              <a:rPr lang="ja" sz="1000">
                <a:solidFill>
                  <a:srgbClr val="434343"/>
                </a:solidFill>
                <a:latin typeface="Open Sans"/>
                <a:ea typeface="Open Sans"/>
                <a:cs typeface="Open Sans"/>
                <a:sym typeface="Open Sans"/>
              </a:rPr>
              <a:t>（</a:t>
            </a:r>
            <a:r>
              <a:rPr i="0" lang="ja" sz="1000" u="none" cap="none" strike="noStrike">
                <a:solidFill>
                  <a:srgbClr val="434343"/>
                </a:solidFill>
                <a:latin typeface="Open Sans"/>
                <a:ea typeface="Open Sans"/>
                <a:cs typeface="Open Sans"/>
                <a:sym typeface="Open Sans"/>
              </a:rPr>
              <a:t>ここにテキストを挿入してください</a:t>
            </a:r>
            <a:r>
              <a:rPr lang="ja" sz="1000">
                <a:solidFill>
                  <a:srgbClr val="434343"/>
                </a:solidFill>
                <a:latin typeface="Open Sans"/>
                <a:ea typeface="Open Sans"/>
                <a:cs typeface="Open Sans"/>
                <a:sym typeface="Open Sans"/>
              </a:rPr>
              <a:t>）</a:t>
            </a:r>
            <a:endParaRPr i="0" sz="1000" u="none" cap="none" strike="noStrike">
              <a:solidFill>
                <a:srgbClr val="434343"/>
              </a:solidFill>
              <a:latin typeface="Open Sans"/>
              <a:ea typeface="Open Sans"/>
              <a:cs typeface="Open Sans"/>
              <a:sym typeface="Open Sans"/>
            </a:endParaRPr>
          </a:p>
        </p:txBody>
      </p:sp>
      <p:sp>
        <p:nvSpPr>
          <p:cNvPr id="335" name="Google Shape;335;p10"/>
          <p:cNvSpPr/>
          <p:nvPr/>
        </p:nvSpPr>
        <p:spPr>
          <a:xfrm>
            <a:off x="6874975" y="1311625"/>
            <a:ext cx="2934900" cy="6134400"/>
          </a:xfrm>
          <a:prstGeom prst="roundRect">
            <a:avLst>
              <a:gd fmla="val 0" name="adj"/>
            </a:avLst>
          </a:prstGeom>
          <a:solidFill>
            <a:srgbClr val="FDF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6" name="Google Shape;336;p10"/>
          <p:cNvSpPr txBox="1"/>
          <p:nvPr/>
        </p:nvSpPr>
        <p:spPr>
          <a:xfrm>
            <a:off x="7036400" y="1434725"/>
            <a:ext cx="2249700" cy="471600"/>
          </a:xfrm>
          <a:prstGeom prst="rect">
            <a:avLst/>
          </a:prstGeom>
          <a:noFill/>
          <a:ln>
            <a:noFill/>
          </a:ln>
        </p:spPr>
        <p:txBody>
          <a:bodyPr anchorCtr="0" anchor="t" bIns="113100" lIns="113100" spcFirstLastPara="1" rIns="113100" wrap="square" tIns="113100">
            <a:noAutofit/>
          </a:bodyPr>
          <a:lstStyle/>
          <a:p>
            <a:pPr indent="0" lvl="0" marL="0" marR="0" rtl="0" algn="l">
              <a:lnSpc>
                <a:spcPct val="115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売り文句／キャッチコピー</a:t>
            </a:r>
            <a:endParaRPr i="0" sz="1200" u="none" cap="none" strike="noStrike">
              <a:solidFill>
                <a:srgbClr val="434343"/>
              </a:solidFill>
              <a:latin typeface="Open Sans"/>
              <a:ea typeface="Open Sans"/>
              <a:cs typeface="Open Sans"/>
              <a:sym typeface="Open Sans"/>
            </a:endParaRPr>
          </a:p>
        </p:txBody>
      </p:sp>
      <p:sp>
        <p:nvSpPr>
          <p:cNvPr id="337" name="Google Shape;337;p10"/>
          <p:cNvSpPr txBox="1"/>
          <p:nvPr/>
        </p:nvSpPr>
        <p:spPr>
          <a:xfrm>
            <a:off x="7036600" y="1819050"/>
            <a:ext cx="2643000" cy="116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i="0" lang="ja" sz="1000" u="none" cap="none" strike="noStrike">
                <a:solidFill>
                  <a:srgbClr val="434343"/>
                </a:solidFill>
                <a:latin typeface="Open Sans"/>
                <a:ea typeface="Open Sans"/>
                <a:cs typeface="Open Sans"/>
                <a:sym typeface="Open Sans"/>
              </a:rPr>
              <a:t>1文または数単語で、ペルソナに自社のソリューションを売り込むとしたら</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000"/>
              <a:buFont typeface="Arial"/>
              <a:buNone/>
            </a:pPr>
            <a:r>
              <a:rPr lang="ja" sz="1000">
                <a:solidFill>
                  <a:srgbClr val="434343"/>
                </a:solidFill>
                <a:latin typeface="Open Sans"/>
                <a:ea typeface="Open Sans"/>
                <a:cs typeface="Open Sans"/>
                <a:sym typeface="Open Sans"/>
              </a:rPr>
              <a:t>（</a:t>
            </a:r>
            <a:r>
              <a:rPr i="0" lang="ja" sz="1000" u="none" cap="none" strike="noStrike">
                <a:solidFill>
                  <a:srgbClr val="434343"/>
                </a:solidFill>
                <a:latin typeface="Open Sans"/>
                <a:ea typeface="Open Sans"/>
                <a:cs typeface="Open Sans"/>
                <a:sym typeface="Open Sans"/>
              </a:rPr>
              <a:t>ここにテキストを挿入してください</a:t>
            </a:r>
            <a:r>
              <a:rPr lang="ja" sz="1000">
                <a:solidFill>
                  <a:srgbClr val="434343"/>
                </a:solidFill>
                <a:latin typeface="Open Sans"/>
                <a:ea typeface="Open Sans"/>
                <a:cs typeface="Open Sans"/>
                <a:sym typeface="Open Sans"/>
              </a:rPr>
              <a:t>）</a:t>
            </a:r>
            <a:endParaRPr i="0" sz="1000" u="none" cap="none" strike="noStrike">
              <a:solidFill>
                <a:srgbClr val="434343"/>
              </a:solidFill>
              <a:latin typeface="Open Sans"/>
              <a:ea typeface="Open Sans"/>
              <a:cs typeface="Open Sans"/>
              <a:sym typeface="Open Sans"/>
            </a:endParaRPr>
          </a:p>
        </p:txBody>
      </p:sp>
      <p:sp>
        <p:nvSpPr>
          <p:cNvPr id="338" name="Google Shape;338;p10"/>
          <p:cNvSpPr txBox="1"/>
          <p:nvPr>
            <p:ph idx="4294967295" type="body"/>
          </p:nvPr>
        </p:nvSpPr>
        <p:spPr>
          <a:xfrm>
            <a:off x="7368700" y="65875"/>
            <a:ext cx="2514900" cy="3132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i="0" lang="ja" sz="1000" u="none">
                <a:solidFill>
                  <a:srgbClr val="434343"/>
                </a:solidFill>
                <a:latin typeface="Open Sans"/>
                <a:ea typeface="Open Sans"/>
                <a:cs typeface="Open Sans"/>
                <a:sym typeface="Open Sans"/>
              </a:rPr>
              <a:t>テクノロジー／製品のバイヤーペルソナ</a:t>
            </a:r>
            <a:endParaRPr i="1" sz="1000">
              <a:solidFill>
                <a:srgbClr val="434343"/>
              </a:solidFill>
              <a:latin typeface="Open Sans"/>
              <a:ea typeface="Open Sans"/>
              <a:cs typeface="Open Sans"/>
              <a:sym typeface="Open Sans"/>
            </a:endParaRPr>
          </a:p>
        </p:txBody>
      </p:sp>
      <p:sp>
        <p:nvSpPr>
          <p:cNvPr id="339" name="Google Shape;339;p10"/>
          <p:cNvSpPr txBox="1"/>
          <p:nvPr/>
        </p:nvSpPr>
        <p:spPr>
          <a:xfrm>
            <a:off x="169025" y="379075"/>
            <a:ext cx="2605800" cy="7665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6600"/>
              <a:buFont typeface="Arial"/>
              <a:buNone/>
            </a:pPr>
            <a:r>
              <a:rPr b="1" i="0" lang="ja" sz="2300" u="none" cap="none" strike="noStrike">
                <a:solidFill>
                  <a:srgbClr val="434343"/>
                </a:solidFill>
                <a:latin typeface="Open Sans"/>
                <a:ea typeface="Open Sans"/>
                <a:cs typeface="Open Sans"/>
                <a:sym typeface="Open Sans"/>
              </a:rPr>
              <a:t>近藤</a:t>
            </a:r>
            <a:r>
              <a:rPr b="1" lang="ja" sz="2300">
                <a:solidFill>
                  <a:srgbClr val="434343"/>
                </a:solidFill>
                <a:latin typeface="Open Sans"/>
                <a:ea typeface="Open Sans"/>
                <a:cs typeface="Open Sans"/>
                <a:sym typeface="Open Sans"/>
              </a:rPr>
              <a:t> </a:t>
            </a:r>
            <a:r>
              <a:rPr b="1" i="0" lang="ja" sz="2300" u="none" cap="none" strike="noStrike">
                <a:solidFill>
                  <a:srgbClr val="434343"/>
                </a:solidFill>
                <a:latin typeface="Open Sans"/>
                <a:ea typeface="Open Sans"/>
                <a:cs typeface="Open Sans"/>
                <a:sym typeface="Open Sans"/>
              </a:rPr>
              <a:t>歩美　</a:t>
            </a:r>
            <a:endParaRPr b="1" i="0" sz="2300" u="none" cap="none" strike="noStrike">
              <a:solidFill>
                <a:srgbClr val="434343"/>
              </a:solidFill>
              <a:latin typeface="Open Sans"/>
              <a:ea typeface="Open Sans"/>
              <a:cs typeface="Open Sans"/>
              <a:sym typeface="Open Sans"/>
            </a:endParaRPr>
          </a:p>
          <a:p>
            <a:pPr indent="0" lvl="0" marL="0" marR="0" rtl="0" algn="ctr">
              <a:lnSpc>
                <a:spcPct val="90000"/>
              </a:lnSpc>
              <a:spcBef>
                <a:spcPts val="0"/>
              </a:spcBef>
              <a:spcAft>
                <a:spcPts val="0"/>
              </a:spcAft>
              <a:buClr>
                <a:srgbClr val="000000"/>
              </a:buClr>
              <a:buSzPts val="6600"/>
              <a:buFont typeface="Arial"/>
              <a:buNone/>
            </a:pPr>
            <a:r>
              <a:rPr i="0" lang="ja" sz="1900" u="none" cap="none" strike="noStrike">
                <a:solidFill>
                  <a:srgbClr val="434343"/>
                </a:solidFill>
                <a:latin typeface="Open Sans"/>
                <a:ea typeface="Open Sans"/>
                <a:cs typeface="Open Sans"/>
                <a:sym typeface="Open Sans"/>
              </a:rPr>
              <a:t>（こんどう</a:t>
            </a:r>
            <a:r>
              <a:rPr lang="ja" sz="1900">
                <a:solidFill>
                  <a:srgbClr val="434343"/>
                </a:solidFill>
                <a:latin typeface="Open Sans"/>
                <a:ea typeface="Open Sans"/>
                <a:cs typeface="Open Sans"/>
                <a:sym typeface="Open Sans"/>
              </a:rPr>
              <a:t> </a:t>
            </a:r>
            <a:r>
              <a:rPr i="0" lang="ja" sz="1900" u="none" cap="none" strike="noStrike">
                <a:solidFill>
                  <a:srgbClr val="434343"/>
                </a:solidFill>
                <a:latin typeface="Open Sans"/>
                <a:ea typeface="Open Sans"/>
                <a:cs typeface="Open Sans"/>
                <a:sym typeface="Open Sans"/>
              </a:rPr>
              <a:t>あゆみ）</a:t>
            </a:r>
            <a:endParaRPr i="0" sz="1900" u="none" cap="none" strike="noStrike">
              <a:solidFill>
                <a:srgbClr val="434343"/>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
          <p:cNvSpPr/>
          <p:nvPr/>
        </p:nvSpPr>
        <p:spPr>
          <a:xfrm>
            <a:off x="2898175" y="5468325"/>
            <a:ext cx="6643200" cy="1789200"/>
          </a:xfrm>
          <a:prstGeom prst="rect">
            <a:avLst/>
          </a:prstGeom>
          <a:solidFill>
            <a:srgbClr val="CFE2F3">
              <a:alpha val="3960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
          <p:cNvSpPr/>
          <p:nvPr/>
        </p:nvSpPr>
        <p:spPr>
          <a:xfrm>
            <a:off x="0" y="0"/>
            <a:ext cx="10058400" cy="1206600"/>
          </a:xfrm>
          <a:prstGeom prst="rect">
            <a:avLst/>
          </a:prstGeom>
          <a:solidFill>
            <a:srgbClr val="0B5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
          <p:cNvSpPr txBox="1"/>
          <p:nvPr>
            <p:ph idx="4294967295" type="body"/>
          </p:nvPr>
        </p:nvSpPr>
        <p:spPr>
          <a:xfrm>
            <a:off x="341600" y="4538950"/>
            <a:ext cx="3041400" cy="8697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経歴／背景情報</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職業は？ 職歴は？ 家族構成は？ </a:t>
            </a:r>
            <a:br>
              <a:rPr i="1" lang="ja" sz="10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ライフスタイルは？</a:t>
            </a:r>
            <a:endParaRPr i="1" sz="1000">
              <a:solidFill>
                <a:srgbClr val="434343"/>
              </a:solidFill>
              <a:latin typeface="Open Sans"/>
              <a:ea typeface="Open Sans"/>
              <a:cs typeface="Open Sans"/>
              <a:sym typeface="Open Sans"/>
            </a:endParaRPr>
          </a:p>
        </p:txBody>
      </p:sp>
      <p:cxnSp>
        <p:nvCxnSpPr>
          <p:cNvPr id="138" name="Google Shape;138;p2"/>
          <p:cNvCxnSpPr/>
          <p:nvPr/>
        </p:nvCxnSpPr>
        <p:spPr>
          <a:xfrm>
            <a:off x="447650" y="5359925"/>
            <a:ext cx="1857600" cy="0"/>
          </a:xfrm>
          <a:prstGeom prst="straightConnector1">
            <a:avLst/>
          </a:prstGeom>
          <a:noFill/>
          <a:ln cap="flat" cmpd="sng" w="19050">
            <a:solidFill>
              <a:srgbClr val="0B5394"/>
            </a:solidFill>
            <a:prstDash val="solid"/>
            <a:round/>
            <a:headEnd len="sm" w="sm" type="none"/>
            <a:tailEnd len="sm" w="sm" type="none"/>
          </a:ln>
        </p:spPr>
      </p:cxnSp>
      <p:sp>
        <p:nvSpPr>
          <p:cNvPr id="139" name="Google Shape;139;p2"/>
          <p:cNvSpPr txBox="1"/>
          <p:nvPr/>
        </p:nvSpPr>
        <p:spPr>
          <a:xfrm>
            <a:off x="238100" y="5396950"/>
            <a:ext cx="2133300" cy="2285700"/>
          </a:xfrm>
          <a:prstGeom prst="rect">
            <a:avLst/>
          </a:prstGeom>
          <a:noFill/>
          <a:ln>
            <a:noFill/>
          </a:ln>
        </p:spPr>
        <p:txBody>
          <a:bodyPr anchorCtr="0" anchor="t" bIns="91425" lIns="91425" spcFirstLastPara="1" rIns="91425" wrap="square" tIns="91425">
            <a:spAutoFit/>
          </a:bodyPr>
          <a:lstStyle/>
          <a:p>
            <a:pPr indent="-200658" lvl="0" marL="365760" marR="0" rtl="0" algn="l">
              <a:lnSpc>
                <a:spcPct val="115000"/>
              </a:lnSpc>
              <a:spcBef>
                <a:spcPts val="120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p:txBody>
      </p:sp>
      <p:sp>
        <p:nvSpPr>
          <p:cNvPr id="140" name="Google Shape;140;p2"/>
          <p:cNvSpPr txBox="1"/>
          <p:nvPr>
            <p:ph idx="4294967295" type="body"/>
          </p:nvPr>
        </p:nvSpPr>
        <p:spPr>
          <a:xfrm>
            <a:off x="2844500" y="1490950"/>
            <a:ext cx="3041400" cy="9735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デモグラフィック情報</a:t>
            </a:r>
            <a:br>
              <a:rPr b="1" lang="ja" sz="18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年齢は？ 収入は？ 居住地は？ ジェンダーアイデンティティーは？</a:t>
            </a:r>
            <a:endParaRPr i="1" sz="1000">
              <a:solidFill>
                <a:srgbClr val="434343"/>
              </a:solidFill>
              <a:latin typeface="Open Sans"/>
              <a:ea typeface="Open Sans"/>
              <a:cs typeface="Open Sans"/>
              <a:sym typeface="Open Sans"/>
            </a:endParaRPr>
          </a:p>
        </p:txBody>
      </p:sp>
      <p:cxnSp>
        <p:nvCxnSpPr>
          <p:cNvPr id="141" name="Google Shape;141;p2"/>
          <p:cNvCxnSpPr/>
          <p:nvPr/>
        </p:nvCxnSpPr>
        <p:spPr>
          <a:xfrm>
            <a:off x="2950550" y="2464325"/>
            <a:ext cx="2891100" cy="0"/>
          </a:xfrm>
          <a:prstGeom prst="straightConnector1">
            <a:avLst/>
          </a:prstGeom>
          <a:noFill/>
          <a:ln cap="flat" cmpd="sng" w="19050">
            <a:solidFill>
              <a:srgbClr val="0B5394"/>
            </a:solidFill>
            <a:prstDash val="solid"/>
            <a:round/>
            <a:headEnd len="sm" w="sm" type="none"/>
            <a:tailEnd len="sm" w="sm" type="none"/>
          </a:ln>
        </p:spPr>
      </p:cxnSp>
      <p:sp>
        <p:nvSpPr>
          <p:cNvPr id="142" name="Google Shape;142;p2"/>
          <p:cNvSpPr txBox="1"/>
          <p:nvPr/>
        </p:nvSpPr>
        <p:spPr>
          <a:xfrm>
            <a:off x="2741000" y="2499400"/>
            <a:ext cx="2724600" cy="869700"/>
          </a:xfrm>
          <a:prstGeom prst="rect">
            <a:avLst/>
          </a:prstGeom>
          <a:noFill/>
          <a:ln>
            <a:noFill/>
          </a:ln>
        </p:spPr>
        <p:txBody>
          <a:bodyPr anchorCtr="0" anchor="t" bIns="91425" lIns="91425" spcFirstLastPara="1" rIns="91425" wrap="square" tIns="91425">
            <a:spAutoFit/>
          </a:bodyPr>
          <a:lstStyle/>
          <a:p>
            <a:pPr indent="-200658" lvl="0" marL="365760" marR="0" rtl="0" algn="l">
              <a:lnSpc>
                <a:spcPct val="115000"/>
              </a:lnSpc>
              <a:spcBef>
                <a:spcPts val="120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p:txBody>
      </p:sp>
      <p:sp>
        <p:nvSpPr>
          <p:cNvPr id="143" name="Google Shape;143;p2"/>
          <p:cNvSpPr txBox="1"/>
          <p:nvPr>
            <p:ph idx="4294967295" type="body"/>
          </p:nvPr>
        </p:nvSpPr>
        <p:spPr>
          <a:xfrm>
            <a:off x="2844500" y="3443675"/>
            <a:ext cx="3041400" cy="11355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行動特性</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好んで使うコミュニケーション手段は？ </a:t>
            </a:r>
            <a:endParaRPr i="1" sz="1000">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rPr i="0" lang="ja" sz="1000" u="none">
                <a:solidFill>
                  <a:srgbClr val="434343"/>
                </a:solidFill>
                <a:latin typeface="Open Sans"/>
                <a:ea typeface="Open Sans"/>
                <a:cs typeface="Open Sans"/>
                <a:sym typeface="Open Sans"/>
              </a:rPr>
              <a:t>また、利用しているソーシャル メディア プラットフォームは？</a:t>
            </a:r>
            <a:endParaRPr i="1" sz="1000">
              <a:solidFill>
                <a:srgbClr val="434343"/>
              </a:solidFill>
              <a:latin typeface="Open Sans"/>
              <a:ea typeface="Open Sans"/>
              <a:cs typeface="Open Sans"/>
              <a:sym typeface="Open Sans"/>
            </a:endParaRPr>
          </a:p>
        </p:txBody>
      </p:sp>
      <p:cxnSp>
        <p:nvCxnSpPr>
          <p:cNvPr id="144" name="Google Shape;144;p2"/>
          <p:cNvCxnSpPr/>
          <p:nvPr/>
        </p:nvCxnSpPr>
        <p:spPr>
          <a:xfrm>
            <a:off x="2956016" y="4413325"/>
            <a:ext cx="2891100" cy="0"/>
          </a:xfrm>
          <a:prstGeom prst="straightConnector1">
            <a:avLst/>
          </a:prstGeom>
          <a:noFill/>
          <a:ln cap="flat" cmpd="sng" w="19050">
            <a:solidFill>
              <a:srgbClr val="0B5394"/>
            </a:solidFill>
            <a:prstDash val="solid"/>
            <a:round/>
            <a:headEnd len="sm" w="sm" type="none"/>
            <a:tailEnd len="sm" w="sm" type="none"/>
          </a:ln>
        </p:spPr>
      </p:cxnSp>
      <p:sp>
        <p:nvSpPr>
          <p:cNvPr id="145" name="Google Shape;145;p2"/>
          <p:cNvSpPr txBox="1"/>
          <p:nvPr/>
        </p:nvSpPr>
        <p:spPr>
          <a:xfrm>
            <a:off x="2741000" y="4447575"/>
            <a:ext cx="3041400" cy="869700"/>
          </a:xfrm>
          <a:prstGeom prst="rect">
            <a:avLst/>
          </a:prstGeom>
          <a:noFill/>
          <a:ln>
            <a:noFill/>
          </a:ln>
        </p:spPr>
        <p:txBody>
          <a:bodyPr anchorCtr="0" anchor="t" bIns="91425" lIns="91425" spcFirstLastPara="1" rIns="91425" wrap="square" tIns="91425">
            <a:spAutoFit/>
          </a:bodyPr>
          <a:lstStyle/>
          <a:p>
            <a:pPr indent="-200658" lvl="0" marL="365760" marR="0" rtl="0" algn="l">
              <a:lnSpc>
                <a:spcPct val="115000"/>
              </a:lnSpc>
              <a:spcBef>
                <a:spcPts val="120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p:txBody>
      </p:sp>
      <p:sp>
        <p:nvSpPr>
          <p:cNvPr id="146" name="Google Shape;146;p2"/>
          <p:cNvSpPr txBox="1"/>
          <p:nvPr>
            <p:ph idx="4294967295" type="body"/>
          </p:nvPr>
        </p:nvSpPr>
        <p:spPr>
          <a:xfrm>
            <a:off x="3014125" y="5644275"/>
            <a:ext cx="6454500" cy="10467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目標</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1番、2番目の目標は？ それは、個人的な目標か、仕事上の目標か？ </a:t>
            </a:r>
            <a:endParaRPr i="0" sz="1000" u="none">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rPr i="0" lang="ja" sz="1000" u="none">
                <a:solidFill>
                  <a:srgbClr val="434343"/>
                </a:solidFill>
                <a:latin typeface="Open Sans"/>
                <a:ea typeface="Open Sans"/>
                <a:cs typeface="Open Sans"/>
                <a:sym typeface="Open Sans"/>
              </a:rPr>
              <a:t>また、役職上の目標か、会社としての目標か？</a:t>
            </a:r>
            <a:endParaRPr i="1" sz="1000">
              <a:solidFill>
                <a:srgbClr val="434343"/>
              </a:solidFill>
              <a:latin typeface="Open Sans"/>
              <a:ea typeface="Open Sans"/>
              <a:cs typeface="Open Sans"/>
              <a:sym typeface="Open Sans"/>
            </a:endParaRPr>
          </a:p>
        </p:txBody>
      </p:sp>
      <p:cxnSp>
        <p:nvCxnSpPr>
          <p:cNvPr id="147" name="Google Shape;147;p2"/>
          <p:cNvCxnSpPr/>
          <p:nvPr/>
        </p:nvCxnSpPr>
        <p:spPr>
          <a:xfrm>
            <a:off x="3104227" y="6453150"/>
            <a:ext cx="5974500" cy="0"/>
          </a:xfrm>
          <a:prstGeom prst="straightConnector1">
            <a:avLst/>
          </a:prstGeom>
          <a:noFill/>
          <a:ln cap="flat" cmpd="sng" w="19050">
            <a:solidFill>
              <a:srgbClr val="0B5394"/>
            </a:solidFill>
            <a:prstDash val="solid"/>
            <a:round/>
            <a:headEnd len="sm" w="sm" type="none"/>
            <a:tailEnd len="sm" w="sm" type="none"/>
          </a:ln>
        </p:spPr>
      </p:cxnSp>
      <p:sp>
        <p:nvSpPr>
          <p:cNvPr id="148" name="Google Shape;148;p2"/>
          <p:cNvSpPr txBox="1"/>
          <p:nvPr/>
        </p:nvSpPr>
        <p:spPr>
          <a:xfrm>
            <a:off x="2950550" y="6581475"/>
            <a:ext cx="4332000" cy="5157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15000"/>
              </a:lnSpc>
              <a:spcBef>
                <a:spcPts val="120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p:txBody>
      </p:sp>
      <p:sp>
        <p:nvSpPr>
          <p:cNvPr id="149" name="Google Shape;149;p2"/>
          <p:cNvSpPr txBox="1"/>
          <p:nvPr>
            <p:ph idx="4294967295" type="body"/>
          </p:nvPr>
        </p:nvSpPr>
        <p:spPr>
          <a:xfrm>
            <a:off x="6361000" y="1490938"/>
            <a:ext cx="3041400" cy="1006500"/>
          </a:xfrm>
          <a:prstGeom prst="rect">
            <a:avLst/>
          </a:prstGeom>
          <a:noFill/>
          <a:ln>
            <a:noFill/>
          </a:ln>
        </p:spPr>
        <p:txBody>
          <a:bodyPr anchorCtr="0" anchor="t" bIns="113100" lIns="113100" spcFirstLastPara="1" rIns="113100" wrap="square" tIns="113100">
            <a:normAutofit lnSpcReduction="10000"/>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課題</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ペルソナの目標達成を阻んでいるものは何か？ また、成功を阻害する要因は何か？</a:t>
            </a:r>
            <a:endParaRPr i="1" sz="1000">
              <a:solidFill>
                <a:srgbClr val="434343"/>
              </a:solidFill>
              <a:latin typeface="Open Sans"/>
              <a:ea typeface="Open Sans"/>
              <a:cs typeface="Open Sans"/>
              <a:sym typeface="Open Sans"/>
            </a:endParaRPr>
          </a:p>
        </p:txBody>
      </p:sp>
      <p:cxnSp>
        <p:nvCxnSpPr>
          <p:cNvPr id="150" name="Google Shape;150;p2"/>
          <p:cNvCxnSpPr/>
          <p:nvPr/>
        </p:nvCxnSpPr>
        <p:spPr>
          <a:xfrm>
            <a:off x="6467050" y="2449775"/>
            <a:ext cx="3011700" cy="0"/>
          </a:xfrm>
          <a:prstGeom prst="straightConnector1">
            <a:avLst/>
          </a:prstGeom>
          <a:noFill/>
          <a:ln cap="flat" cmpd="sng" w="19050">
            <a:solidFill>
              <a:srgbClr val="0B5394"/>
            </a:solidFill>
            <a:prstDash val="solid"/>
            <a:round/>
            <a:headEnd len="sm" w="sm" type="none"/>
            <a:tailEnd len="sm" w="sm" type="none"/>
          </a:ln>
        </p:spPr>
      </p:cxnSp>
      <p:sp>
        <p:nvSpPr>
          <p:cNvPr id="151" name="Google Shape;151;p2"/>
          <p:cNvSpPr txBox="1"/>
          <p:nvPr/>
        </p:nvSpPr>
        <p:spPr>
          <a:xfrm>
            <a:off x="6257500" y="2515975"/>
            <a:ext cx="3283800" cy="515700"/>
          </a:xfrm>
          <a:prstGeom prst="rect">
            <a:avLst/>
          </a:prstGeom>
          <a:noFill/>
          <a:ln>
            <a:noFill/>
          </a:ln>
        </p:spPr>
        <p:txBody>
          <a:bodyPr anchorCtr="0" anchor="t" bIns="91425" lIns="91425" spcFirstLastPara="1" rIns="91425" wrap="square" tIns="91425">
            <a:spAutoFit/>
          </a:bodyPr>
          <a:lstStyle/>
          <a:p>
            <a:pPr indent="-200658" lvl="0" marL="365760" marR="0" rtl="0" algn="l">
              <a:lnSpc>
                <a:spcPct val="115000"/>
              </a:lnSpc>
              <a:spcBef>
                <a:spcPts val="120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p:txBody>
      </p:sp>
      <p:sp>
        <p:nvSpPr>
          <p:cNvPr id="152" name="Google Shape;152;p2"/>
          <p:cNvSpPr txBox="1"/>
          <p:nvPr>
            <p:ph idx="4294967295" type="body"/>
          </p:nvPr>
        </p:nvSpPr>
        <p:spPr>
          <a:xfrm>
            <a:off x="6361000" y="3443663"/>
            <a:ext cx="3041400" cy="10467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自社の役割</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ペルソナの目標達成や課題克服を手助けするために自社ができることは何か？</a:t>
            </a:r>
            <a:endParaRPr i="1" sz="1000">
              <a:solidFill>
                <a:srgbClr val="434343"/>
              </a:solidFill>
              <a:latin typeface="Open Sans"/>
              <a:ea typeface="Open Sans"/>
              <a:cs typeface="Open Sans"/>
              <a:sym typeface="Open Sans"/>
            </a:endParaRPr>
          </a:p>
        </p:txBody>
      </p:sp>
      <p:cxnSp>
        <p:nvCxnSpPr>
          <p:cNvPr id="153" name="Google Shape;153;p2"/>
          <p:cNvCxnSpPr/>
          <p:nvPr/>
        </p:nvCxnSpPr>
        <p:spPr>
          <a:xfrm>
            <a:off x="6471969" y="4414175"/>
            <a:ext cx="3036600" cy="0"/>
          </a:xfrm>
          <a:prstGeom prst="straightConnector1">
            <a:avLst/>
          </a:prstGeom>
          <a:noFill/>
          <a:ln cap="flat" cmpd="sng" w="19050">
            <a:solidFill>
              <a:srgbClr val="0B5394"/>
            </a:solidFill>
            <a:prstDash val="solid"/>
            <a:round/>
            <a:headEnd len="sm" w="sm" type="none"/>
            <a:tailEnd len="sm" w="sm" type="none"/>
          </a:ln>
        </p:spPr>
      </p:cxnSp>
      <p:sp>
        <p:nvSpPr>
          <p:cNvPr id="154" name="Google Shape;154;p2"/>
          <p:cNvSpPr txBox="1"/>
          <p:nvPr/>
        </p:nvSpPr>
        <p:spPr>
          <a:xfrm>
            <a:off x="6257488" y="4460213"/>
            <a:ext cx="3041400" cy="692700"/>
          </a:xfrm>
          <a:prstGeom prst="rect">
            <a:avLst/>
          </a:prstGeom>
          <a:noFill/>
          <a:ln>
            <a:noFill/>
          </a:ln>
        </p:spPr>
        <p:txBody>
          <a:bodyPr anchorCtr="0" anchor="t" bIns="91425" lIns="91425" spcFirstLastPara="1" rIns="91425" wrap="square" tIns="91425">
            <a:spAutoFit/>
          </a:bodyPr>
          <a:lstStyle/>
          <a:p>
            <a:pPr indent="-200658" lvl="0" marL="365760" marR="0" rtl="0" algn="l">
              <a:lnSpc>
                <a:spcPct val="115000"/>
              </a:lnSpc>
              <a:spcBef>
                <a:spcPts val="120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p:txBody>
      </p:sp>
      <p:sp>
        <p:nvSpPr>
          <p:cNvPr id="155" name="Google Shape;155;p2"/>
          <p:cNvSpPr txBox="1"/>
          <p:nvPr>
            <p:ph idx="4294967295" type="title"/>
          </p:nvPr>
        </p:nvSpPr>
        <p:spPr>
          <a:xfrm>
            <a:off x="294200" y="309975"/>
            <a:ext cx="4906500" cy="7002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990"/>
              <a:buNone/>
            </a:pPr>
            <a:r>
              <a:rPr b="1" i="0" lang="ja" sz="2700" u="none">
                <a:solidFill>
                  <a:srgbClr val="FFFFFF"/>
                </a:solidFill>
                <a:latin typeface="Open Sans"/>
                <a:ea typeface="Open Sans"/>
                <a:cs typeface="Open Sans"/>
                <a:sym typeface="Open Sans"/>
              </a:rPr>
              <a:t>増田</a:t>
            </a:r>
            <a:r>
              <a:rPr b="1" lang="ja" sz="2700">
                <a:solidFill>
                  <a:srgbClr val="FFFFFF"/>
                </a:solidFill>
                <a:latin typeface="Open Sans"/>
                <a:ea typeface="Open Sans"/>
                <a:cs typeface="Open Sans"/>
                <a:sym typeface="Open Sans"/>
              </a:rPr>
              <a:t> </a:t>
            </a:r>
            <a:r>
              <a:rPr b="1" i="0" lang="ja" sz="2700" u="none">
                <a:solidFill>
                  <a:srgbClr val="FFFFFF"/>
                </a:solidFill>
                <a:latin typeface="Open Sans"/>
                <a:ea typeface="Open Sans"/>
                <a:cs typeface="Open Sans"/>
                <a:sym typeface="Open Sans"/>
              </a:rPr>
              <a:t>大地（ますだ</a:t>
            </a:r>
            <a:r>
              <a:rPr b="1" lang="ja" sz="2700">
                <a:solidFill>
                  <a:srgbClr val="FFFFFF"/>
                </a:solidFill>
                <a:latin typeface="Open Sans"/>
                <a:ea typeface="Open Sans"/>
                <a:cs typeface="Open Sans"/>
                <a:sym typeface="Open Sans"/>
              </a:rPr>
              <a:t> </a:t>
            </a:r>
            <a:r>
              <a:rPr b="1" i="0" lang="ja" sz="2700" u="none">
                <a:solidFill>
                  <a:srgbClr val="FFFFFF"/>
                </a:solidFill>
                <a:latin typeface="Open Sans"/>
                <a:ea typeface="Open Sans"/>
                <a:cs typeface="Open Sans"/>
                <a:sym typeface="Open Sans"/>
              </a:rPr>
              <a:t>だいち）</a:t>
            </a:r>
            <a:endParaRPr sz="2700">
              <a:solidFill>
                <a:srgbClr val="FFFFFF"/>
              </a:solidFill>
              <a:latin typeface="Open Sans"/>
              <a:ea typeface="Open Sans"/>
              <a:cs typeface="Open Sans"/>
              <a:sym typeface="Open Sans"/>
            </a:endParaRPr>
          </a:p>
        </p:txBody>
      </p:sp>
      <p:sp>
        <p:nvSpPr>
          <p:cNvPr id="156" name="Google Shape;156;p2"/>
          <p:cNvSpPr txBox="1"/>
          <p:nvPr>
            <p:ph idx="4294967295" type="body"/>
          </p:nvPr>
        </p:nvSpPr>
        <p:spPr>
          <a:xfrm>
            <a:off x="8200800" y="115425"/>
            <a:ext cx="1857600" cy="5817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i="0" lang="ja" sz="1000" u="none">
                <a:solidFill>
                  <a:srgbClr val="FFFFFF"/>
                </a:solidFill>
                <a:latin typeface="Open Sans"/>
                <a:ea typeface="Open Sans"/>
                <a:cs typeface="Open Sans"/>
                <a:sym typeface="Open Sans"/>
              </a:rPr>
              <a:t>一般的なバイヤーペルソナ</a:t>
            </a:r>
            <a:endParaRPr i="1" sz="1000">
              <a:solidFill>
                <a:srgbClr val="FFFFFF"/>
              </a:solidFill>
              <a:latin typeface="Open Sans"/>
              <a:ea typeface="Open Sans"/>
              <a:cs typeface="Open Sans"/>
              <a:sym typeface="Open Sans"/>
            </a:endParaRPr>
          </a:p>
        </p:txBody>
      </p:sp>
      <p:pic>
        <p:nvPicPr>
          <p:cNvPr id="157" name="Google Shape;157;p2"/>
          <p:cNvPicPr preferRelativeResize="0"/>
          <p:nvPr/>
        </p:nvPicPr>
        <p:blipFill rotWithShape="1">
          <a:blip r:embed="rId3">
            <a:alphaModFix/>
          </a:blip>
          <a:srcRect b="4531" l="9837" r="40177" t="870"/>
          <a:stretch/>
        </p:blipFill>
        <p:spPr>
          <a:xfrm>
            <a:off x="0" y="1206600"/>
            <a:ext cx="2571000" cy="3243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
          <p:cNvSpPr txBox="1"/>
          <p:nvPr>
            <p:ph idx="4294967295" type="body"/>
          </p:nvPr>
        </p:nvSpPr>
        <p:spPr>
          <a:xfrm>
            <a:off x="2844500" y="1490950"/>
            <a:ext cx="3041400" cy="6687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実際のコメント</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目標や課題などについて</a:t>
            </a:r>
            <a:endParaRPr i="1" sz="1000">
              <a:solidFill>
                <a:srgbClr val="434343"/>
              </a:solidFill>
              <a:latin typeface="Open Sans"/>
              <a:ea typeface="Open Sans"/>
              <a:cs typeface="Open Sans"/>
              <a:sym typeface="Open Sans"/>
            </a:endParaRPr>
          </a:p>
        </p:txBody>
      </p:sp>
      <p:cxnSp>
        <p:nvCxnSpPr>
          <p:cNvPr id="163" name="Google Shape;163;p3"/>
          <p:cNvCxnSpPr/>
          <p:nvPr/>
        </p:nvCxnSpPr>
        <p:spPr>
          <a:xfrm>
            <a:off x="2950550" y="2159525"/>
            <a:ext cx="2891100" cy="0"/>
          </a:xfrm>
          <a:prstGeom prst="straightConnector1">
            <a:avLst/>
          </a:prstGeom>
          <a:noFill/>
          <a:ln cap="flat" cmpd="sng" w="19050">
            <a:solidFill>
              <a:srgbClr val="0B5394"/>
            </a:solidFill>
            <a:prstDash val="solid"/>
            <a:round/>
            <a:headEnd len="sm" w="sm" type="none"/>
            <a:tailEnd len="sm" w="sm" type="none"/>
          </a:ln>
        </p:spPr>
      </p:cxnSp>
      <p:sp>
        <p:nvSpPr>
          <p:cNvPr id="164" name="Google Shape;164;p3"/>
          <p:cNvSpPr txBox="1"/>
          <p:nvPr/>
        </p:nvSpPr>
        <p:spPr>
          <a:xfrm>
            <a:off x="2741000" y="2194600"/>
            <a:ext cx="3011700" cy="1577700"/>
          </a:xfrm>
          <a:prstGeom prst="rect">
            <a:avLst/>
          </a:prstGeom>
          <a:noFill/>
          <a:ln>
            <a:noFill/>
          </a:ln>
        </p:spPr>
        <p:txBody>
          <a:bodyPr anchorCtr="0" anchor="t" bIns="91425" lIns="91425" spcFirstLastPara="1" rIns="91425" wrap="square" tIns="91425">
            <a:spAutoFit/>
          </a:bodyPr>
          <a:lstStyle/>
          <a:p>
            <a:pPr indent="-200658" lvl="0" marL="365760" marR="0" rtl="0" algn="l">
              <a:lnSpc>
                <a:spcPct val="115000"/>
              </a:lnSpc>
              <a:spcBef>
                <a:spcPts val="120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p:txBody>
      </p:sp>
      <p:sp>
        <p:nvSpPr>
          <p:cNvPr id="165" name="Google Shape;165;p3"/>
          <p:cNvSpPr txBox="1"/>
          <p:nvPr>
            <p:ph idx="4294967295" type="body"/>
          </p:nvPr>
        </p:nvSpPr>
        <p:spPr>
          <a:xfrm>
            <a:off x="2844500" y="4033700"/>
            <a:ext cx="3041400" cy="8697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典型的な断り方</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自社の製品やサービスを購入しない理由は何か？</a:t>
            </a:r>
            <a:endParaRPr i="1" sz="1000">
              <a:solidFill>
                <a:srgbClr val="434343"/>
              </a:solidFill>
              <a:latin typeface="Open Sans"/>
              <a:ea typeface="Open Sans"/>
              <a:cs typeface="Open Sans"/>
              <a:sym typeface="Open Sans"/>
            </a:endParaRPr>
          </a:p>
        </p:txBody>
      </p:sp>
      <p:cxnSp>
        <p:nvCxnSpPr>
          <p:cNvPr id="166" name="Google Shape;166;p3"/>
          <p:cNvCxnSpPr/>
          <p:nvPr/>
        </p:nvCxnSpPr>
        <p:spPr>
          <a:xfrm>
            <a:off x="2956016" y="4737350"/>
            <a:ext cx="2891100" cy="0"/>
          </a:xfrm>
          <a:prstGeom prst="straightConnector1">
            <a:avLst/>
          </a:prstGeom>
          <a:noFill/>
          <a:ln cap="flat" cmpd="sng" w="19050">
            <a:solidFill>
              <a:srgbClr val="0B5394"/>
            </a:solidFill>
            <a:prstDash val="solid"/>
            <a:round/>
            <a:headEnd len="sm" w="sm" type="none"/>
            <a:tailEnd len="sm" w="sm" type="none"/>
          </a:ln>
        </p:spPr>
      </p:cxnSp>
      <p:sp>
        <p:nvSpPr>
          <p:cNvPr id="167" name="Google Shape;167;p3"/>
          <p:cNvSpPr txBox="1"/>
          <p:nvPr/>
        </p:nvSpPr>
        <p:spPr>
          <a:xfrm>
            <a:off x="2741000" y="4771600"/>
            <a:ext cx="3041400" cy="869700"/>
          </a:xfrm>
          <a:prstGeom prst="rect">
            <a:avLst/>
          </a:prstGeom>
          <a:noFill/>
          <a:ln>
            <a:noFill/>
          </a:ln>
        </p:spPr>
        <p:txBody>
          <a:bodyPr anchorCtr="0" anchor="t" bIns="91425" lIns="91425" spcFirstLastPara="1" rIns="91425" wrap="square" tIns="91425">
            <a:spAutoFit/>
          </a:bodyPr>
          <a:lstStyle/>
          <a:p>
            <a:pPr indent="-200658" lvl="0" marL="365760" marR="0" rtl="0" algn="l">
              <a:lnSpc>
                <a:spcPct val="115000"/>
              </a:lnSpc>
              <a:spcBef>
                <a:spcPts val="120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p:txBody>
      </p:sp>
      <p:sp>
        <p:nvSpPr>
          <p:cNvPr id="168" name="Google Shape;168;p3"/>
          <p:cNvSpPr txBox="1"/>
          <p:nvPr>
            <p:ph idx="4294967295" type="body"/>
          </p:nvPr>
        </p:nvSpPr>
        <p:spPr>
          <a:xfrm>
            <a:off x="6361000" y="1490948"/>
            <a:ext cx="3041400" cy="8697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マーケティングメッセージ</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どのようにソリューションを説明すれば、</a:t>
            </a:r>
            <a:br>
              <a:rPr i="0" lang="ja" sz="1000" u="none">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ペルソナに最も大きな影響を与えられるか？</a:t>
            </a:r>
            <a:endParaRPr i="1" sz="1000">
              <a:solidFill>
                <a:srgbClr val="434343"/>
              </a:solidFill>
              <a:latin typeface="Open Sans"/>
              <a:ea typeface="Open Sans"/>
              <a:cs typeface="Open Sans"/>
              <a:sym typeface="Open Sans"/>
            </a:endParaRPr>
          </a:p>
        </p:txBody>
      </p:sp>
      <p:cxnSp>
        <p:nvCxnSpPr>
          <p:cNvPr id="169" name="Google Shape;169;p3"/>
          <p:cNvCxnSpPr/>
          <p:nvPr/>
        </p:nvCxnSpPr>
        <p:spPr>
          <a:xfrm>
            <a:off x="6467050" y="2360650"/>
            <a:ext cx="3011700" cy="0"/>
          </a:xfrm>
          <a:prstGeom prst="straightConnector1">
            <a:avLst/>
          </a:prstGeom>
          <a:noFill/>
          <a:ln cap="flat" cmpd="sng" w="19050">
            <a:solidFill>
              <a:srgbClr val="0B5394"/>
            </a:solidFill>
            <a:prstDash val="solid"/>
            <a:round/>
            <a:headEnd len="sm" w="sm" type="none"/>
            <a:tailEnd len="sm" w="sm" type="none"/>
          </a:ln>
        </p:spPr>
      </p:cxnSp>
      <p:sp>
        <p:nvSpPr>
          <p:cNvPr id="170" name="Google Shape;170;p3"/>
          <p:cNvSpPr txBox="1"/>
          <p:nvPr/>
        </p:nvSpPr>
        <p:spPr>
          <a:xfrm>
            <a:off x="6257500" y="2454850"/>
            <a:ext cx="3283800" cy="515700"/>
          </a:xfrm>
          <a:prstGeom prst="rect">
            <a:avLst/>
          </a:prstGeom>
          <a:noFill/>
          <a:ln>
            <a:noFill/>
          </a:ln>
        </p:spPr>
        <p:txBody>
          <a:bodyPr anchorCtr="0" anchor="t" bIns="91425" lIns="91425" spcFirstLastPara="1" rIns="91425" wrap="square" tIns="91425">
            <a:spAutoFit/>
          </a:bodyPr>
          <a:lstStyle/>
          <a:p>
            <a:pPr indent="-200658" lvl="0" marL="365760" marR="0" rtl="0" algn="l">
              <a:lnSpc>
                <a:spcPct val="115000"/>
              </a:lnSpc>
              <a:spcBef>
                <a:spcPts val="120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p:txBody>
      </p:sp>
      <p:sp>
        <p:nvSpPr>
          <p:cNvPr id="171" name="Google Shape;171;p3"/>
          <p:cNvSpPr/>
          <p:nvPr/>
        </p:nvSpPr>
        <p:spPr>
          <a:xfrm>
            <a:off x="0" y="0"/>
            <a:ext cx="10058400" cy="1206600"/>
          </a:xfrm>
          <a:prstGeom prst="rect">
            <a:avLst/>
          </a:prstGeom>
          <a:solidFill>
            <a:srgbClr val="0B5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
          <p:cNvSpPr txBox="1"/>
          <p:nvPr>
            <p:ph idx="4294967295" type="title"/>
          </p:nvPr>
        </p:nvSpPr>
        <p:spPr>
          <a:xfrm>
            <a:off x="294200" y="309975"/>
            <a:ext cx="5101800" cy="7002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990"/>
              <a:buNone/>
            </a:pPr>
            <a:r>
              <a:rPr b="1" i="0" lang="ja" sz="2700" u="none">
                <a:solidFill>
                  <a:srgbClr val="FFFFFF"/>
                </a:solidFill>
                <a:latin typeface="Open Sans"/>
                <a:ea typeface="Open Sans"/>
                <a:cs typeface="Open Sans"/>
                <a:sym typeface="Open Sans"/>
              </a:rPr>
              <a:t>増田</a:t>
            </a:r>
            <a:r>
              <a:rPr b="1" lang="ja" sz="2700">
                <a:solidFill>
                  <a:srgbClr val="FFFFFF"/>
                </a:solidFill>
                <a:latin typeface="Open Sans"/>
                <a:ea typeface="Open Sans"/>
                <a:cs typeface="Open Sans"/>
                <a:sym typeface="Open Sans"/>
              </a:rPr>
              <a:t> </a:t>
            </a:r>
            <a:r>
              <a:rPr b="1" i="0" lang="ja" sz="2700" u="none">
                <a:solidFill>
                  <a:srgbClr val="FFFFFF"/>
                </a:solidFill>
                <a:latin typeface="Open Sans"/>
                <a:ea typeface="Open Sans"/>
                <a:cs typeface="Open Sans"/>
                <a:sym typeface="Open Sans"/>
              </a:rPr>
              <a:t>大地（ますだ</a:t>
            </a:r>
            <a:r>
              <a:rPr b="1" lang="ja" sz="2700">
                <a:solidFill>
                  <a:srgbClr val="FFFFFF"/>
                </a:solidFill>
                <a:latin typeface="Open Sans"/>
                <a:ea typeface="Open Sans"/>
                <a:cs typeface="Open Sans"/>
                <a:sym typeface="Open Sans"/>
              </a:rPr>
              <a:t> </a:t>
            </a:r>
            <a:r>
              <a:rPr b="1" i="0" lang="ja" sz="2700" u="none">
                <a:solidFill>
                  <a:srgbClr val="FFFFFF"/>
                </a:solidFill>
                <a:latin typeface="Open Sans"/>
                <a:ea typeface="Open Sans"/>
                <a:cs typeface="Open Sans"/>
                <a:sym typeface="Open Sans"/>
              </a:rPr>
              <a:t>だいち）</a:t>
            </a:r>
            <a:endParaRPr sz="2700">
              <a:solidFill>
                <a:srgbClr val="FFFFFF"/>
              </a:solidFill>
              <a:latin typeface="Open Sans"/>
              <a:ea typeface="Open Sans"/>
              <a:cs typeface="Open Sans"/>
              <a:sym typeface="Open Sans"/>
            </a:endParaRPr>
          </a:p>
        </p:txBody>
      </p:sp>
      <p:sp>
        <p:nvSpPr>
          <p:cNvPr id="173" name="Google Shape;173;p3"/>
          <p:cNvSpPr txBox="1"/>
          <p:nvPr>
            <p:ph idx="4294967295" type="body"/>
          </p:nvPr>
        </p:nvSpPr>
        <p:spPr>
          <a:xfrm>
            <a:off x="6361000" y="3119500"/>
            <a:ext cx="3283800" cy="12066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売り文句／キャッチコピー</a:t>
            </a:r>
            <a:br>
              <a:rPr b="1" lang="ja" sz="16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1文または数単語で、</a:t>
            </a:r>
            <a:br>
              <a:rPr i="1" lang="ja" sz="1000">
                <a:solidFill>
                  <a:srgbClr val="434343"/>
                </a:solidFill>
                <a:latin typeface="Open Sans"/>
                <a:ea typeface="Open Sans"/>
                <a:cs typeface="Open Sans"/>
                <a:sym typeface="Open Sans"/>
              </a:rPr>
            </a:br>
            <a:r>
              <a:rPr i="0" lang="ja" sz="1000" u="none">
                <a:solidFill>
                  <a:srgbClr val="434343"/>
                </a:solidFill>
                <a:latin typeface="Open Sans"/>
                <a:ea typeface="Open Sans"/>
                <a:cs typeface="Open Sans"/>
                <a:sym typeface="Open Sans"/>
              </a:rPr>
              <a:t>ペルソナに自社のソリューションを売り込むとしたら</a:t>
            </a:r>
            <a:endParaRPr i="1" sz="1000">
              <a:solidFill>
                <a:srgbClr val="434343"/>
              </a:solidFill>
              <a:latin typeface="Open Sans"/>
              <a:ea typeface="Open Sans"/>
              <a:cs typeface="Open Sans"/>
              <a:sym typeface="Open Sans"/>
            </a:endParaRPr>
          </a:p>
        </p:txBody>
      </p:sp>
      <p:cxnSp>
        <p:nvCxnSpPr>
          <p:cNvPr id="174" name="Google Shape;174;p3"/>
          <p:cNvCxnSpPr/>
          <p:nvPr/>
        </p:nvCxnSpPr>
        <p:spPr>
          <a:xfrm>
            <a:off x="6471969" y="4013800"/>
            <a:ext cx="3036600" cy="0"/>
          </a:xfrm>
          <a:prstGeom prst="straightConnector1">
            <a:avLst/>
          </a:prstGeom>
          <a:noFill/>
          <a:ln cap="flat" cmpd="sng" w="19050">
            <a:solidFill>
              <a:srgbClr val="0B5394"/>
            </a:solidFill>
            <a:prstDash val="solid"/>
            <a:round/>
            <a:headEnd len="sm" w="sm" type="none"/>
            <a:tailEnd len="sm" w="sm" type="none"/>
          </a:ln>
        </p:spPr>
      </p:cxnSp>
      <p:sp>
        <p:nvSpPr>
          <p:cNvPr id="175" name="Google Shape;175;p3"/>
          <p:cNvSpPr txBox="1"/>
          <p:nvPr/>
        </p:nvSpPr>
        <p:spPr>
          <a:xfrm>
            <a:off x="6257501" y="4107600"/>
            <a:ext cx="3283800" cy="869700"/>
          </a:xfrm>
          <a:prstGeom prst="rect">
            <a:avLst/>
          </a:prstGeom>
          <a:noFill/>
          <a:ln>
            <a:noFill/>
          </a:ln>
        </p:spPr>
        <p:txBody>
          <a:bodyPr anchorCtr="0" anchor="t" bIns="91425" lIns="91425" spcFirstLastPara="1" rIns="91425" wrap="square" tIns="91425">
            <a:spAutoFit/>
          </a:bodyPr>
          <a:lstStyle/>
          <a:p>
            <a:pPr indent="-200658" lvl="0" marL="365760" marR="0" rtl="0" algn="l">
              <a:lnSpc>
                <a:spcPct val="115000"/>
              </a:lnSpc>
              <a:spcBef>
                <a:spcPts val="120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a:p>
            <a:pPr indent="-200658" lvl="0" marL="365760" marR="0" rtl="0" algn="l">
              <a:lnSpc>
                <a:spcPct val="115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ここにテキストを挿入してください</a:t>
            </a:r>
            <a:endParaRPr i="0" sz="1000" u="none" cap="none" strike="noStrike">
              <a:solidFill>
                <a:srgbClr val="434343"/>
              </a:solidFill>
              <a:latin typeface="Open Sans"/>
              <a:ea typeface="Open Sans"/>
              <a:cs typeface="Open Sans"/>
              <a:sym typeface="Open Sans"/>
            </a:endParaRPr>
          </a:p>
        </p:txBody>
      </p:sp>
      <p:sp>
        <p:nvSpPr>
          <p:cNvPr id="176" name="Google Shape;176;p3"/>
          <p:cNvSpPr txBox="1"/>
          <p:nvPr>
            <p:ph idx="4294967295" type="body"/>
          </p:nvPr>
        </p:nvSpPr>
        <p:spPr>
          <a:xfrm>
            <a:off x="8200800" y="115425"/>
            <a:ext cx="1857600" cy="5817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i="0" lang="ja" sz="1000" u="none">
                <a:solidFill>
                  <a:srgbClr val="FFFFFF"/>
                </a:solidFill>
                <a:latin typeface="Open Sans"/>
                <a:ea typeface="Open Sans"/>
                <a:cs typeface="Open Sans"/>
                <a:sym typeface="Open Sans"/>
              </a:rPr>
              <a:t>一般的なバイヤーペルソナ</a:t>
            </a:r>
            <a:endParaRPr i="1" sz="1000">
              <a:solidFill>
                <a:srgbClr val="FFFFFF"/>
              </a:solidFill>
              <a:latin typeface="Open Sans"/>
              <a:ea typeface="Open Sans"/>
              <a:cs typeface="Open Sans"/>
              <a:sym typeface="Open Sans"/>
            </a:endParaRPr>
          </a:p>
        </p:txBody>
      </p:sp>
      <p:pic>
        <p:nvPicPr>
          <p:cNvPr id="177" name="Google Shape;177;p3"/>
          <p:cNvPicPr preferRelativeResize="0"/>
          <p:nvPr/>
        </p:nvPicPr>
        <p:blipFill rotWithShape="1">
          <a:blip r:embed="rId3">
            <a:alphaModFix/>
          </a:blip>
          <a:srcRect b="4531" l="9837" r="40177" t="870"/>
          <a:stretch/>
        </p:blipFill>
        <p:spPr>
          <a:xfrm>
            <a:off x="0" y="1206600"/>
            <a:ext cx="2571000" cy="3243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
          <p:cNvSpPr/>
          <p:nvPr/>
        </p:nvSpPr>
        <p:spPr>
          <a:xfrm>
            <a:off x="0" y="-100"/>
            <a:ext cx="10210800" cy="7772400"/>
          </a:xfrm>
          <a:prstGeom prst="rect">
            <a:avLst/>
          </a:prstGeom>
          <a:solidFill>
            <a:srgbClr val="EAD1D8">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
          <p:cNvSpPr/>
          <p:nvPr/>
        </p:nvSpPr>
        <p:spPr>
          <a:xfrm>
            <a:off x="3604900" y="450750"/>
            <a:ext cx="2772000" cy="3278700"/>
          </a:xfrm>
          <a:prstGeom prst="rect">
            <a:avLst/>
          </a:prstGeom>
          <a:solidFill>
            <a:schemeClr val="lt1"/>
          </a:solidFill>
          <a:ln cap="flat" cmpd="sng" w="9525">
            <a:solidFill>
              <a:srgbClr val="D0B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txBox="1"/>
          <p:nvPr/>
        </p:nvSpPr>
        <p:spPr>
          <a:xfrm>
            <a:off x="390300" y="2356050"/>
            <a:ext cx="307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i="0" lang="ja" sz="2700" u="none" cap="none" strike="noStrike">
                <a:solidFill>
                  <a:srgbClr val="434343"/>
                </a:solidFill>
                <a:latin typeface="Open Sans"/>
                <a:ea typeface="Open Sans"/>
                <a:cs typeface="Open Sans"/>
                <a:sym typeface="Open Sans"/>
              </a:rPr>
              <a:t>大野 恵子</a:t>
            </a:r>
            <a:endParaRPr i="0" sz="27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4000"/>
              <a:buFont typeface="Arial"/>
              <a:buNone/>
            </a:pPr>
            <a:r>
              <a:rPr i="0" lang="ja" sz="2700" u="none" cap="none" strike="noStrike">
                <a:solidFill>
                  <a:srgbClr val="434343"/>
                </a:solidFill>
                <a:latin typeface="Open Sans"/>
                <a:ea typeface="Open Sans"/>
                <a:cs typeface="Open Sans"/>
                <a:sym typeface="Open Sans"/>
              </a:rPr>
              <a:t>（おおの けいこ）</a:t>
            </a:r>
            <a:endParaRPr i="0" sz="2700" u="none" cap="none" strike="noStrike">
              <a:solidFill>
                <a:srgbClr val="434343"/>
              </a:solidFill>
              <a:latin typeface="Open Sans"/>
              <a:ea typeface="Open Sans"/>
              <a:cs typeface="Open Sans"/>
              <a:sym typeface="Open Sans"/>
            </a:endParaRPr>
          </a:p>
        </p:txBody>
      </p:sp>
      <p:pic>
        <p:nvPicPr>
          <p:cNvPr id="185" name="Google Shape;185;p4"/>
          <p:cNvPicPr preferRelativeResize="0"/>
          <p:nvPr/>
        </p:nvPicPr>
        <p:blipFill rotWithShape="1">
          <a:blip r:embed="rId3">
            <a:alphaModFix/>
          </a:blip>
          <a:srcRect b="0" l="16812" r="16812" t="0"/>
          <a:stretch/>
        </p:blipFill>
        <p:spPr>
          <a:xfrm>
            <a:off x="390300" y="261325"/>
            <a:ext cx="2010000" cy="2018400"/>
          </a:xfrm>
          <a:prstGeom prst="ellipse">
            <a:avLst/>
          </a:prstGeom>
          <a:noFill/>
          <a:ln>
            <a:noFill/>
          </a:ln>
        </p:spPr>
      </p:pic>
      <p:sp>
        <p:nvSpPr>
          <p:cNvPr id="186" name="Google Shape;186;p4"/>
          <p:cNvSpPr txBox="1"/>
          <p:nvPr>
            <p:ph idx="4294967295" type="body"/>
          </p:nvPr>
        </p:nvSpPr>
        <p:spPr>
          <a:xfrm>
            <a:off x="390300" y="4011250"/>
            <a:ext cx="2607300" cy="11265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100" u="none">
                <a:solidFill>
                  <a:srgbClr val="A64D79"/>
                </a:solidFill>
                <a:latin typeface="Open Sans"/>
                <a:ea typeface="Open Sans"/>
                <a:cs typeface="Open Sans"/>
                <a:sym typeface="Open Sans"/>
              </a:rPr>
              <a:t>経歴とデモグラフィック情報</a:t>
            </a:r>
            <a:br>
              <a:rPr b="1" lang="ja" sz="1600">
                <a:solidFill>
                  <a:srgbClr val="434343"/>
                </a:solidFill>
                <a:latin typeface="Open Sans"/>
                <a:ea typeface="Open Sans"/>
                <a:cs typeface="Open Sans"/>
                <a:sym typeface="Open Sans"/>
              </a:rPr>
            </a:br>
            <a:r>
              <a:rPr i="0" lang="ja" sz="850" u="none">
                <a:solidFill>
                  <a:srgbClr val="434343"/>
                </a:solidFill>
                <a:latin typeface="Open Sans"/>
                <a:ea typeface="Open Sans"/>
                <a:cs typeface="Open Sans"/>
                <a:sym typeface="Open Sans"/>
              </a:rPr>
              <a:t>職業、職歴は？ 家族構成は？ ライフスタイル、お金の使い方は？ 年齢は？ 収入は？ 居住地は？ ジェンダーアイデンティティーは？</a:t>
            </a:r>
            <a:endParaRPr i="1" sz="850">
              <a:solidFill>
                <a:srgbClr val="434343"/>
              </a:solidFill>
              <a:latin typeface="Open Sans"/>
              <a:ea typeface="Open Sans"/>
              <a:cs typeface="Open Sans"/>
              <a:sym typeface="Open Sans"/>
            </a:endParaRPr>
          </a:p>
        </p:txBody>
      </p:sp>
      <p:sp>
        <p:nvSpPr>
          <p:cNvPr id="187" name="Google Shape;187;p4"/>
          <p:cNvSpPr txBox="1"/>
          <p:nvPr/>
        </p:nvSpPr>
        <p:spPr>
          <a:xfrm>
            <a:off x="390300" y="5082725"/>
            <a:ext cx="2772000" cy="207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000"/>
              <a:buFont typeface="Arial"/>
              <a:buNone/>
            </a:pPr>
            <a:r>
              <a:rPr i="0" lang="ja" sz="900" u="none" cap="none" strike="noStrike">
                <a:solidFill>
                  <a:srgbClr val="434343"/>
                </a:solidFill>
                <a:latin typeface="Open Sans"/>
                <a:ea typeface="Open Sans"/>
                <a:cs typeface="Open Sans"/>
                <a:sym typeface="Open Sans"/>
              </a:rPr>
              <a:t>年齢</a:t>
            </a:r>
            <a:endParaRPr i="0" sz="900" u="none" cap="none" strike="noStrike">
              <a:solidFill>
                <a:srgbClr val="434343"/>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000"/>
              <a:buFont typeface="Arial"/>
              <a:buNone/>
            </a:pPr>
            <a:r>
              <a:rPr i="0" lang="ja" sz="900" u="none" cap="none" strike="noStrike">
                <a:solidFill>
                  <a:srgbClr val="434343"/>
                </a:solidFill>
                <a:latin typeface="Open Sans"/>
                <a:ea typeface="Open Sans"/>
                <a:cs typeface="Open Sans"/>
                <a:sym typeface="Open Sans"/>
              </a:rPr>
              <a:t>居住地</a:t>
            </a:r>
            <a:endParaRPr i="0" sz="900" u="none" cap="none" strike="noStrike">
              <a:solidFill>
                <a:srgbClr val="434343"/>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000"/>
              <a:buFont typeface="Arial"/>
              <a:buNone/>
            </a:pPr>
            <a:r>
              <a:rPr i="0" lang="ja" sz="900" u="none" cap="none" strike="noStrike">
                <a:solidFill>
                  <a:srgbClr val="434343"/>
                </a:solidFill>
                <a:latin typeface="Open Sans"/>
                <a:ea typeface="Open Sans"/>
                <a:cs typeface="Open Sans"/>
                <a:sym typeface="Open Sans"/>
              </a:rPr>
              <a:t>性別</a:t>
            </a:r>
            <a:endParaRPr i="0" sz="900" u="none" cap="none" strike="noStrike">
              <a:solidFill>
                <a:srgbClr val="434343"/>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000"/>
              <a:buFont typeface="Arial"/>
              <a:buNone/>
            </a:pPr>
            <a:r>
              <a:rPr i="0" lang="ja" sz="900" u="none" cap="none" strike="noStrike">
                <a:solidFill>
                  <a:srgbClr val="434343"/>
                </a:solidFill>
                <a:latin typeface="Open Sans"/>
                <a:ea typeface="Open Sans"/>
                <a:cs typeface="Open Sans"/>
                <a:sym typeface="Open Sans"/>
              </a:rPr>
              <a:t>学歴</a:t>
            </a:r>
            <a:endParaRPr i="0" sz="900" u="none" cap="none" strike="noStrike">
              <a:solidFill>
                <a:srgbClr val="434343"/>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000"/>
              <a:buFont typeface="Arial"/>
              <a:buNone/>
            </a:pPr>
            <a:r>
              <a:rPr i="0" lang="ja" sz="900" u="none" cap="none" strike="noStrike">
                <a:solidFill>
                  <a:srgbClr val="434343"/>
                </a:solidFill>
                <a:latin typeface="Open Sans"/>
                <a:ea typeface="Open Sans"/>
                <a:cs typeface="Open Sans"/>
                <a:sym typeface="Open Sans"/>
              </a:rPr>
              <a:t>職業</a:t>
            </a:r>
            <a:endParaRPr i="0" sz="900" u="none" cap="none" strike="noStrike">
              <a:solidFill>
                <a:srgbClr val="434343"/>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000"/>
              <a:buFont typeface="Arial"/>
              <a:buNone/>
            </a:pPr>
            <a:r>
              <a:rPr i="0" lang="ja" sz="900" u="none" cap="none" strike="noStrike">
                <a:solidFill>
                  <a:srgbClr val="434343"/>
                </a:solidFill>
                <a:latin typeface="Open Sans"/>
                <a:ea typeface="Open Sans"/>
                <a:cs typeface="Open Sans"/>
                <a:sym typeface="Open Sans"/>
              </a:rPr>
              <a:t>会社の所在地</a:t>
            </a:r>
            <a:endParaRPr i="0" sz="900" u="none" cap="none" strike="noStrike">
              <a:solidFill>
                <a:srgbClr val="434343"/>
              </a:solidFill>
              <a:latin typeface="Open Sans"/>
              <a:ea typeface="Open Sans"/>
              <a:cs typeface="Open Sans"/>
              <a:sym typeface="Open Sans"/>
            </a:endParaRPr>
          </a:p>
          <a:p>
            <a:pPr indent="0" lvl="0" marL="0" marR="0" rtl="0" algn="l">
              <a:lnSpc>
                <a:spcPct val="100000"/>
              </a:lnSpc>
              <a:spcBef>
                <a:spcPts val="1200"/>
              </a:spcBef>
              <a:spcAft>
                <a:spcPts val="1200"/>
              </a:spcAft>
              <a:buClr>
                <a:srgbClr val="000000"/>
              </a:buClr>
              <a:buSzPts val="1000"/>
              <a:buFont typeface="Arial"/>
              <a:buNone/>
            </a:pPr>
            <a:r>
              <a:rPr i="0" lang="ja" sz="900" u="none" cap="none" strike="noStrike">
                <a:solidFill>
                  <a:srgbClr val="434343"/>
                </a:solidFill>
                <a:latin typeface="Open Sans"/>
                <a:ea typeface="Open Sans"/>
                <a:cs typeface="Open Sans"/>
                <a:sym typeface="Open Sans"/>
              </a:rPr>
              <a:t>ライフスタイル</a:t>
            </a:r>
            <a:endParaRPr i="0" sz="900" u="none" cap="none" strike="noStrike">
              <a:solidFill>
                <a:srgbClr val="434343"/>
              </a:solidFill>
              <a:latin typeface="Open Sans"/>
              <a:ea typeface="Open Sans"/>
              <a:cs typeface="Open Sans"/>
              <a:sym typeface="Open Sans"/>
            </a:endParaRPr>
          </a:p>
        </p:txBody>
      </p:sp>
      <p:cxnSp>
        <p:nvCxnSpPr>
          <p:cNvPr id="188" name="Google Shape;188;p4"/>
          <p:cNvCxnSpPr/>
          <p:nvPr/>
        </p:nvCxnSpPr>
        <p:spPr>
          <a:xfrm>
            <a:off x="489100" y="3842263"/>
            <a:ext cx="1333800" cy="0"/>
          </a:xfrm>
          <a:prstGeom prst="straightConnector1">
            <a:avLst/>
          </a:prstGeom>
          <a:noFill/>
          <a:ln cap="flat" cmpd="sng" w="38100">
            <a:solidFill>
              <a:srgbClr val="D0B7C7"/>
            </a:solidFill>
            <a:prstDash val="solid"/>
            <a:round/>
            <a:headEnd len="sm" w="sm" type="none"/>
            <a:tailEnd len="sm" w="sm" type="none"/>
          </a:ln>
        </p:spPr>
      </p:cxnSp>
      <p:sp>
        <p:nvSpPr>
          <p:cNvPr id="189" name="Google Shape;189;p4"/>
          <p:cNvSpPr txBox="1"/>
          <p:nvPr>
            <p:ph idx="4294967295" type="body"/>
          </p:nvPr>
        </p:nvSpPr>
        <p:spPr>
          <a:xfrm>
            <a:off x="7172175" y="65875"/>
            <a:ext cx="2607300" cy="4731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i="0" lang="ja" sz="1000" u="none">
                <a:solidFill>
                  <a:srgbClr val="434343"/>
                </a:solidFill>
                <a:latin typeface="Open Sans"/>
                <a:ea typeface="Open Sans"/>
                <a:cs typeface="Open Sans"/>
                <a:sym typeface="Open Sans"/>
              </a:rPr>
              <a:t>B2Bマーケティングのバイヤーペルソナ</a:t>
            </a:r>
            <a:endParaRPr i="1" sz="1000">
              <a:solidFill>
                <a:srgbClr val="434343"/>
              </a:solidFill>
              <a:latin typeface="Open Sans"/>
              <a:ea typeface="Open Sans"/>
              <a:cs typeface="Open Sans"/>
              <a:sym typeface="Open Sans"/>
            </a:endParaRPr>
          </a:p>
        </p:txBody>
      </p:sp>
      <p:sp>
        <p:nvSpPr>
          <p:cNvPr id="190" name="Google Shape;190;p4"/>
          <p:cNvSpPr txBox="1"/>
          <p:nvPr>
            <p:ph idx="4294967295" type="body"/>
          </p:nvPr>
        </p:nvSpPr>
        <p:spPr>
          <a:xfrm>
            <a:off x="3687250" y="538975"/>
            <a:ext cx="2607300" cy="844200"/>
          </a:xfrm>
          <a:prstGeom prst="rect">
            <a:avLst/>
          </a:prstGeom>
          <a:noFill/>
          <a:ln>
            <a:noFill/>
          </a:ln>
        </p:spPr>
        <p:txBody>
          <a:bodyPr anchorCtr="0" anchor="t" bIns="113100" lIns="113100" spcFirstLastPara="1" rIns="113100" wrap="square" tIns="113100">
            <a:normAutofit fontScale="62500" lnSpcReduction="10000"/>
          </a:bodyPr>
          <a:lstStyle/>
          <a:p>
            <a:pPr indent="0" lvl="0" marL="0" rtl="0" algn="l">
              <a:lnSpc>
                <a:spcPct val="115000"/>
              </a:lnSpc>
              <a:spcBef>
                <a:spcPts val="0"/>
              </a:spcBef>
              <a:spcAft>
                <a:spcPts val="0"/>
              </a:spcAft>
              <a:buSzPct val="122222"/>
              <a:buNone/>
            </a:pPr>
            <a:r>
              <a:rPr b="1" i="0" lang="ja" sz="1800" u="none">
                <a:solidFill>
                  <a:srgbClr val="A64D79"/>
                </a:solidFill>
                <a:latin typeface="Open Sans"/>
                <a:ea typeface="Open Sans"/>
                <a:cs typeface="Open Sans"/>
                <a:sym typeface="Open Sans"/>
              </a:rPr>
              <a:t>テクノロジー／ソーシャルメディア</a:t>
            </a:r>
            <a:br>
              <a:rPr b="1" lang="ja" sz="1600">
                <a:solidFill>
                  <a:srgbClr val="434343"/>
                </a:solidFill>
                <a:latin typeface="Open Sans"/>
                <a:ea typeface="Open Sans"/>
                <a:cs typeface="Open Sans"/>
                <a:sym typeface="Open Sans"/>
              </a:rPr>
            </a:br>
            <a:r>
              <a:rPr i="0" lang="ja" sz="1400" u="none">
                <a:solidFill>
                  <a:srgbClr val="434343"/>
                </a:solidFill>
                <a:latin typeface="Open Sans"/>
                <a:ea typeface="Open Sans"/>
                <a:cs typeface="Open Sans"/>
                <a:sym typeface="Open Sans"/>
              </a:rPr>
              <a:t>好みのデバイスは？ また、利用しているソーシャル メディア プラットフォームは？ </a:t>
            </a:r>
            <a:endParaRPr i="0" sz="1400" u="none">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SzPct val="157142"/>
              <a:buNone/>
            </a:pPr>
            <a:r>
              <a:rPr i="0" lang="ja" sz="1400" u="none">
                <a:solidFill>
                  <a:srgbClr val="434343"/>
                </a:solidFill>
                <a:latin typeface="Open Sans"/>
                <a:ea typeface="Open Sans"/>
                <a:cs typeface="Open Sans"/>
                <a:sym typeface="Open Sans"/>
              </a:rPr>
              <a:t>テクノロジーには詳しいか？</a:t>
            </a:r>
            <a:endParaRPr i="1" sz="1400">
              <a:solidFill>
                <a:srgbClr val="434343"/>
              </a:solidFill>
              <a:latin typeface="Open Sans"/>
              <a:ea typeface="Open Sans"/>
              <a:cs typeface="Open Sans"/>
              <a:sym typeface="Open Sans"/>
            </a:endParaRPr>
          </a:p>
        </p:txBody>
      </p:sp>
      <p:sp>
        <p:nvSpPr>
          <p:cNvPr id="191" name="Google Shape;191;p4"/>
          <p:cNvSpPr/>
          <p:nvPr/>
        </p:nvSpPr>
        <p:spPr>
          <a:xfrm>
            <a:off x="6743300" y="450750"/>
            <a:ext cx="2772000" cy="3278700"/>
          </a:xfrm>
          <a:prstGeom prst="rect">
            <a:avLst/>
          </a:prstGeom>
          <a:solidFill>
            <a:schemeClr val="lt1"/>
          </a:solidFill>
          <a:ln cap="flat" cmpd="sng" w="9525">
            <a:solidFill>
              <a:srgbClr val="D0B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4"/>
          <p:cNvSpPr/>
          <p:nvPr/>
        </p:nvSpPr>
        <p:spPr>
          <a:xfrm>
            <a:off x="3604900" y="4026618"/>
            <a:ext cx="2772000" cy="3278700"/>
          </a:xfrm>
          <a:prstGeom prst="rect">
            <a:avLst/>
          </a:prstGeom>
          <a:solidFill>
            <a:schemeClr val="lt1"/>
          </a:solidFill>
          <a:ln cap="flat" cmpd="sng" w="9525">
            <a:solidFill>
              <a:srgbClr val="D0B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4"/>
          <p:cNvSpPr/>
          <p:nvPr/>
        </p:nvSpPr>
        <p:spPr>
          <a:xfrm>
            <a:off x="6743300" y="4026618"/>
            <a:ext cx="2772000" cy="3278700"/>
          </a:xfrm>
          <a:prstGeom prst="rect">
            <a:avLst/>
          </a:prstGeom>
          <a:solidFill>
            <a:schemeClr val="lt1"/>
          </a:solidFill>
          <a:ln cap="flat" cmpd="sng" w="9525">
            <a:solidFill>
              <a:srgbClr val="D0B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4"/>
          <p:cNvSpPr txBox="1"/>
          <p:nvPr>
            <p:ph idx="4294967295" type="body"/>
          </p:nvPr>
        </p:nvSpPr>
        <p:spPr>
          <a:xfrm>
            <a:off x="6825650" y="538975"/>
            <a:ext cx="2607300" cy="11265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100" u="none">
                <a:solidFill>
                  <a:srgbClr val="A64D79"/>
                </a:solidFill>
                <a:latin typeface="Open Sans"/>
                <a:ea typeface="Open Sans"/>
                <a:cs typeface="Open Sans"/>
                <a:sym typeface="Open Sans"/>
              </a:rPr>
              <a:t>目標／指標／動機付け</a:t>
            </a:r>
            <a:br>
              <a:rPr b="1" lang="ja" sz="1600">
                <a:solidFill>
                  <a:srgbClr val="434343"/>
                </a:solidFill>
                <a:latin typeface="Open Sans"/>
                <a:ea typeface="Open Sans"/>
                <a:cs typeface="Open Sans"/>
                <a:sym typeface="Open Sans"/>
              </a:rPr>
            </a:br>
            <a:r>
              <a:rPr i="0" lang="ja" sz="850" u="none">
                <a:solidFill>
                  <a:srgbClr val="434343"/>
                </a:solidFill>
                <a:latin typeface="Open Sans"/>
                <a:ea typeface="Open Sans"/>
                <a:cs typeface="Open Sans"/>
                <a:sym typeface="Open Sans"/>
              </a:rPr>
              <a:t>1番、2番目の目標は？それは、個人的な目標か、仕事上の目標か？ 最も重視する指標は何か？ 動機付けは？</a:t>
            </a:r>
            <a:endParaRPr i="1" sz="850">
              <a:solidFill>
                <a:srgbClr val="434343"/>
              </a:solidFill>
              <a:latin typeface="Open Sans"/>
              <a:ea typeface="Open Sans"/>
              <a:cs typeface="Open Sans"/>
              <a:sym typeface="Open Sans"/>
            </a:endParaRPr>
          </a:p>
        </p:txBody>
      </p:sp>
      <p:sp>
        <p:nvSpPr>
          <p:cNvPr id="195" name="Google Shape;195;p4"/>
          <p:cNvSpPr txBox="1"/>
          <p:nvPr>
            <p:ph idx="4294967295" type="body"/>
          </p:nvPr>
        </p:nvSpPr>
        <p:spPr>
          <a:xfrm>
            <a:off x="3687250" y="4160525"/>
            <a:ext cx="2607300" cy="10650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100" u="none">
                <a:solidFill>
                  <a:srgbClr val="A64D79"/>
                </a:solidFill>
                <a:latin typeface="Open Sans"/>
                <a:ea typeface="Open Sans"/>
                <a:cs typeface="Open Sans"/>
                <a:sym typeface="Open Sans"/>
              </a:rPr>
              <a:t>パーソナリティー</a:t>
            </a:r>
            <a:br>
              <a:rPr b="1" lang="ja" sz="1600">
                <a:solidFill>
                  <a:srgbClr val="434343"/>
                </a:solidFill>
                <a:latin typeface="Open Sans"/>
                <a:ea typeface="Open Sans"/>
                <a:cs typeface="Open Sans"/>
                <a:sym typeface="Open Sans"/>
              </a:rPr>
            </a:br>
            <a:r>
              <a:rPr i="0" lang="ja" sz="850" u="none">
                <a:solidFill>
                  <a:srgbClr val="434343"/>
                </a:solidFill>
                <a:latin typeface="Open Sans"/>
                <a:ea typeface="Open Sans"/>
                <a:cs typeface="Open Sans"/>
                <a:sym typeface="Open Sans"/>
              </a:rPr>
              <a:t>内向的か、外向的か？ 新しいことを試したい気持ちがあるか？ あるいは、一貫性のあるものや信頼できるブランドを好むか？ </a:t>
            </a:r>
            <a:endParaRPr i="1" sz="850">
              <a:solidFill>
                <a:srgbClr val="434343"/>
              </a:solidFill>
              <a:latin typeface="Open Sans"/>
              <a:ea typeface="Open Sans"/>
              <a:cs typeface="Open Sans"/>
              <a:sym typeface="Open Sans"/>
            </a:endParaRPr>
          </a:p>
        </p:txBody>
      </p:sp>
      <p:sp>
        <p:nvSpPr>
          <p:cNvPr id="196" name="Google Shape;196;p4"/>
          <p:cNvSpPr txBox="1"/>
          <p:nvPr>
            <p:ph idx="4294967295" type="body"/>
          </p:nvPr>
        </p:nvSpPr>
        <p:spPr>
          <a:xfrm>
            <a:off x="6825650" y="4160525"/>
            <a:ext cx="2607300" cy="10650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100" u="none">
                <a:solidFill>
                  <a:srgbClr val="A64D79"/>
                </a:solidFill>
                <a:latin typeface="Open Sans"/>
                <a:ea typeface="Open Sans"/>
                <a:cs typeface="Open Sans"/>
                <a:sym typeface="Open Sans"/>
              </a:rPr>
              <a:t>課題</a:t>
            </a:r>
            <a:br>
              <a:rPr b="1" lang="ja" sz="1600">
                <a:solidFill>
                  <a:srgbClr val="434343"/>
                </a:solidFill>
                <a:latin typeface="Open Sans"/>
                <a:ea typeface="Open Sans"/>
                <a:cs typeface="Open Sans"/>
                <a:sym typeface="Open Sans"/>
              </a:rPr>
            </a:br>
            <a:r>
              <a:rPr i="0" lang="ja" sz="850" u="none">
                <a:solidFill>
                  <a:srgbClr val="434343"/>
                </a:solidFill>
                <a:latin typeface="Open Sans"/>
                <a:ea typeface="Open Sans"/>
                <a:cs typeface="Open Sans"/>
                <a:sym typeface="Open Sans"/>
              </a:rPr>
              <a:t>ペルソナの目標達成を阻んでいるものは何か？ また、成功を阻害する要因は何か？</a:t>
            </a:r>
            <a:endParaRPr i="1" sz="850">
              <a:solidFill>
                <a:srgbClr val="434343"/>
              </a:solidFill>
              <a:latin typeface="Open Sans"/>
              <a:ea typeface="Open Sans"/>
              <a:cs typeface="Open Sans"/>
              <a:sym typeface="Open Sans"/>
            </a:endParaRPr>
          </a:p>
        </p:txBody>
      </p:sp>
      <p:sp>
        <p:nvSpPr>
          <p:cNvPr id="197" name="Google Shape;197;p4"/>
          <p:cNvSpPr txBox="1"/>
          <p:nvPr>
            <p:ph idx="4294967295" type="body"/>
          </p:nvPr>
        </p:nvSpPr>
        <p:spPr>
          <a:xfrm>
            <a:off x="3604900" y="1362800"/>
            <a:ext cx="2607300" cy="1854300"/>
          </a:xfrm>
          <a:prstGeom prst="rect">
            <a:avLst/>
          </a:prstGeom>
          <a:noFill/>
          <a:ln>
            <a:noFill/>
          </a:ln>
        </p:spPr>
        <p:txBody>
          <a:bodyPr anchorCtr="0" anchor="t" bIns="113100" lIns="113100" spcFirstLastPara="1" rIns="113100" wrap="square" tIns="113100">
            <a:normAutofit fontScale="92500"/>
          </a:bodyPr>
          <a:lstStyle/>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p:txBody>
      </p:sp>
      <p:sp>
        <p:nvSpPr>
          <p:cNvPr id="198" name="Google Shape;198;p4"/>
          <p:cNvSpPr txBox="1"/>
          <p:nvPr>
            <p:ph idx="4294967295" type="body"/>
          </p:nvPr>
        </p:nvSpPr>
        <p:spPr>
          <a:xfrm>
            <a:off x="6743300" y="1493900"/>
            <a:ext cx="2607300" cy="1854300"/>
          </a:xfrm>
          <a:prstGeom prst="rect">
            <a:avLst/>
          </a:prstGeom>
          <a:noFill/>
          <a:ln>
            <a:noFill/>
          </a:ln>
        </p:spPr>
        <p:txBody>
          <a:bodyPr anchorCtr="0" anchor="t" bIns="113100" lIns="113100" spcFirstLastPara="1" rIns="113100" wrap="square" tIns="113100">
            <a:normAutofit fontScale="92500"/>
          </a:bodyPr>
          <a:lstStyle/>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p:txBody>
      </p:sp>
      <p:sp>
        <p:nvSpPr>
          <p:cNvPr id="199" name="Google Shape;199;p4"/>
          <p:cNvSpPr txBox="1"/>
          <p:nvPr>
            <p:ph idx="4294967295" type="body"/>
          </p:nvPr>
        </p:nvSpPr>
        <p:spPr>
          <a:xfrm>
            <a:off x="3604900" y="5213950"/>
            <a:ext cx="2607300" cy="1854300"/>
          </a:xfrm>
          <a:prstGeom prst="rect">
            <a:avLst/>
          </a:prstGeom>
          <a:noFill/>
          <a:ln>
            <a:noFill/>
          </a:ln>
        </p:spPr>
        <p:txBody>
          <a:bodyPr anchorCtr="0" anchor="t" bIns="113100" lIns="113100" spcFirstLastPara="1" rIns="113100" wrap="square" tIns="113100">
            <a:normAutofit fontScale="92500"/>
          </a:bodyPr>
          <a:lstStyle/>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p:txBody>
      </p:sp>
      <p:sp>
        <p:nvSpPr>
          <p:cNvPr id="200" name="Google Shape;200;p4"/>
          <p:cNvSpPr txBox="1"/>
          <p:nvPr>
            <p:ph idx="4294967295" type="body"/>
          </p:nvPr>
        </p:nvSpPr>
        <p:spPr>
          <a:xfrm>
            <a:off x="6743300" y="5213950"/>
            <a:ext cx="2607300" cy="1854300"/>
          </a:xfrm>
          <a:prstGeom prst="rect">
            <a:avLst/>
          </a:prstGeom>
          <a:noFill/>
          <a:ln>
            <a:noFill/>
          </a:ln>
        </p:spPr>
        <p:txBody>
          <a:bodyPr anchorCtr="0" anchor="t" bIns="113100" lIns="113100" spcFirstLastPara="1" rIns="113100" wrap="square" tIns="113100">
            <a:normAutofit fontScale="92500"/>
          </a:bodyPr>
          <a:lstStyle/>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
          <p:cNvSpPr/>
          <p:nvPr/>
        </p:nvSpPr>
        <p:spPr>
          <a:xfrm>
            <a:off x="0" y="-100"/>
            <a:ext cx="10210800" cy="7772400"/>
          </a:xfrm>
          <a:prstGeom prst="rect">
            <a:avLst/>
          </a:prstGeom>
          <a:solidFill>
            <a:srgbClr val="EAD1D8">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5"/>
          <p:cNvSpPr/>
          <p:nvPr/>
        </p:nvSpPr>
        <p:spPr>
          <a:xfrm>
            <a:off x="3604900" y="450750"/>
            <a:ext cx="2772000" cy="3278700"/>
          </a:xfrm>
          <a:prstGeom prst="rect">
            <a:avLst/>
          </a:prstGeom>
          <a:solidFill>
            <a:schemeClr val="lt1"/>
          </a:solidFill>
          <a:ln cap="flat" cmpd="sng" w="9525">
            <a:solidFill>
              <a:srgbClr val="D0B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5"/>
          <p:cNvSpPr txBox="1"/>
          <p:nvPr/>
        </p:nvSpPr>
        <p:spPr>
          <a:xfrm>
            <a:off x="390300" y="2356050"/>
            <a:ext cx="31854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i="0" lang="ja" sz="2700" u="none" cap="none" strike="noStrike">
                <a:solidFill>
                  <a:srgbClr val="434343"/>
                </a:solidFill>
                <a:latin typeface="Open Sans"/>
                <a:ea typeface="Open Sans"/>
                <a:cs typeface="Open Sans"/>
                <a:sym typeface="Open Sans"/>
              </a:rPr>
              <a:t>大野 恵子</a:t>
            </a:r>
            <a:endParaRPr sz="2700">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4000"/>
              <a:buFont typeface="Arial"/>
              <a:buNone/>
            </a:pPr>
            <a:r>
              <a:rPr i="0" lang="ja" sz="2700" u="none" cap="none" strike="noStrike">
                <a:solidFill>
                  <a:srgbClr val="434343"/>
                </a:solidFill>
                <a:latin typeface="Open Sans"/>
                <a:ea typeface="Open Sans"/>
                <a:cs typeface="Open Sans"/>
                <a:sym typeface="Open Sans"/>
              </a:rPr>
              <a:t>（おおの けいこ）</a:t>
            </a:r>
            <a:endParaRPr i="0" sz="2700" u="none" cap="none" strike="noStrike">
              <a:solidFill>
                <a:srgbClr val="434343"/>
              </a:solidFill>
              <a:latin typeface="Open Sans"/>
              <a:ea typeface="Open Sans"/>
              <a:cs typeface="Open Sans"/>
              <a:sym typeface="Open Sans"/>
            </a:endParaRPr>
          </a:p>
        </p:txBody>
      </p:sp>
      <p:pic>
        <p:nvPicPr>
          <p:cNvPr id="208" name="Google Shape;208;p5"/>
          <p:cNvPicPr preferRelativeResize="0"/>
          <p:nvPr/>
        </p:nvPicPr>
        <p:blipFill rotWithShape="1">
          <a:blip r:embed="rId3">
            <a:alphaModFix/>
          </a:blip>
          <a:srcRect b="0" l="16812" r="16812" t="0"/>
          <a:stretch/>
        </p:blipFill>
        <p:spPr>
          <a:xfrm>
            <a:off x="390300" y="261325"/>
            <a:ext cx="2010000" cy="2018400"/>
          </a:xfrm>
          <a:prstGeom prst="ellipse">
            <a:avLst/>
          </a:prstGeom>
          <a:noFill/>
          <a:ln>
            <a:noFill/>
          </a:ln>
        </p:spPr>
      </p:pic>
      <p:cxnSp>
        <p:nvCxnSpPr>
          <p:cNvPr id="209" name="Google Shape;209;p5"/>
          <p:cNvCxnSpPr/>
          <p:nvPr/>
        </p:nvCxnSpPr>
        <p:spPr>
          <a:xfrm>
            <a:off x="489100" y="3842263"/>
            <a:ext cx="1333800" cy="0"/>
          </a:xfrm>
          <a:prstGeom prst="straightConnector1">
            <a:avLst/>
          </a:prstGeom>
          <a:noFill/>
          <a:ln cap="flat" cmpd="sng" w="38100">
            <a:solidFill>
              <a:srgbClr val="D0B7C7"/>
            </a:solidFill>
            <a:prstDash val="solid"/>
            <a:round/>
            <a:headEnd len="sm" w="sm" type="none"/>
            <a:tailEnd len="sm" w="sm" type="none"/>
          </a:ln>
        </p:spPr>
      </p:cxnSp>
      <p:sp>
        <p:nvSpPr>
          <p:cNvPr id="210" name="Google Shape;210;p5"/>
          <p:cNvSpPr txBox="1"/>
          <p:nvPr>
            <p:ph idx="4294967295" type="body"/>
          </p:nvPr>
        </p:nvSpPr>
        <p:spPr>
          <a:xfrm>
            <a:off x="7201750" y="65875"/>
            <a:ext cx="2577600" cy="4731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i="0" lang="ja" sz="1000" u="none">
                <a:solidFill>
                  <a:srgbClr val="434343"/>
                </a:solidFill>
                <a:latin typeface="Open Sans"/>
                <a:ea typeface="Open Sans"/>
                <a:cs typeface="Open Sans"/>
                <a:sym typeface="Open Sans"/>
              </a:rPr>
              <a:t>B2Bマーケティングのバイヤーペルソナ</a:t>
            </a:r>
            <a:endParaRPr i="1" sz="1000">
              <a:solidFill>
                <a:srgbClr val="434343"/>
              </a:solidFill>
              <a:latin typeface="Open Sans"/>
              <a:ea typeface="Open Sans"/>
              <a:cs typeface="Open Sans"/>
              <a:sym typeface="Open Sans"/>
            </a:endParaRPr>
          </a:p>
        </p:txBody>
      </p:sp>
      <p:sp>
        <p:nvSpPr>
          <p:cNvPr id="211" name="Google Shape;211;p5"/>
          <p:cNvSpPr txBox="1"/>
          <p:nvPr>
            <p:ph idx="4294967295" type="body"/>
          </p:nvPr>
        </p:nvSpPr>
        <p:spPr>
          <a:xfrm>
            <a:off x="3687250" y="538975"/>
            <a:ext cx="2607300" cy="7014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100" u="none">
                <a:solidFill>
                  <a:srgbClr val="A64D79"/>
                </a:solidFill>
                <a:latin typeface="Open Sans"/>
                <a:ea typeface="Open Sans"/>
                <a:cs typeface="Open Sans"/>
                <a:sym typeface="Open Sans"/>
              </a:rPr>
              <a:t>実際のコメント</a:t>
            </a:r>
            <a:br>
              <a:rPr b="1" lang="ja" sz="1600">
                <a:solidFill>
                  <a:srgbClr val="434343"/>
                </a:solidFill>
                <a:latin typeface="Open Sans"/>
                <a:ea typeface="Open Sans"/>
                <a:cs typeface="Open Sans"/>
                <a:sym typeface="Open Sans"/>
              </a:rPr>
            </a:br>
            <a:r>
              <a:rPr i="0" lang="ja" sz="850" u="none">
                <a:solidFill>
                  <a:srgbClr val="434343"/>
                </a:solidFill>
                <a:latin typeface="Open Sans"/>
                <a:ea typeface="Open Sans"/>
                <a:cs typeface="Open Sans"/>
                <a:sym typeface="Open Sans"/>
              </a:rPr>
              <a:t>目標や課題などについて</a:t>
            </a:r>
            <a:endParaRPr i="1" sz="850">
              <a:solidFill>
                <a:srgbClr val="434343"/>
              </a:solidFill>
              <a:latin typeface="Open Sans"/>
              <a:ea typeface="Open Sans"/>
              <a:cs typeface="Open Sans"/>
              <a:sym typeface="Open Sans"/>
            </a:endParaRPr>
          </a:p>
        </p:txBody>
      </p:sp>
      <p:sp>
        <p:nvSpPr>
          <p:cNvPr id="212" name="Google Shape;212;p5"/>
          <p:cNvSpPr/>
          <p:nvPr/>
        </p:nvSpPr>
        <p:spPr>
          <a:xfrm>
            <a:off x="6743300" y="450750"/>
            <a:ext cx="2772000" cy="3278700"/>
          </a:xfrm>
          <a:prstGeom prst="rect">
            <a:avLst/>
          </a:prstGeom>
          <a:solidFill>
            <a:schemeClr val="lt1"/>
          </a:solidFill>
          <a:ln cap="flat" cmpd="sng" w="9525">
            <a:solidFill>
              <a:srgbClr val="D0B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5"/>
          <p:cNvSpPr/>
          <p:nvPr/>
        </p:nvSpPr>
        <p:spPr>
          <a:xfrm>
            <a:off x="3604900" y="4026618"/>
            <a:ext cx="2772000" cy="3278700"/>
          </a:xfrm>
          <a:prstGeom prst="rect">
            <a:avLst/>
          </a:prstGeom>
          <a:solidFill>
            <a:schemeClr val="lt1"/>
          </a:solidFill>
          <a:ln cap="flat" cmpd="sng" w="9525">
            <a:solidFill>
              <a:srgbClr val="D0B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5"/>
          <p:cNvSpPr/>
          <p:nvPr/>
        </p:nvSpPr>
        <p:spPr>
          <a:xfrm>
            <a:off x="6743300" y="4026618"/>
            <a:ext cx="2772000" cy="3278700"/>
          </a:xfrm>
          <a:prstGeom prst="rect">
            <a:avLst/>
          </a:prstGeom>
          <a:solidFill>
            <a:schemeClr val="lt1"/>
          </a:solidFill>
          <a:ln cap="flat" cmpd="sng" w="9525">
            <a:solidFill>
              <a:srgbClr val="D0B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5"/>
          <p:cNvSpPr txBox="1"/>
          <p:nvPr>
            <p:ph idx="4294967295" type="body"/>
          </p:nvPr>
        </p:nvSpPr>
        <p:spPr>
          <a:xfrm>
            <a:off x="6825650" y="538975"/>
            <a:ext cx="2607300" cy="9222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100" u="none">
                <a:solidFill>
                  <a:srgbClr val="A64D79"/>
                </a:solidFill>
                <a:latin typeface="Open Sans"/>
                <a:ea typeface="Open Sans"/>
                <a:cs typeface="Open Sans"/>
                <a:sym typeface="Open Sans"/>
              </a:rPr>
              <a:t>典型的な断り方</a:t>
            </a:r>
            <a:br>
              <a:rPr b="1" lang="ja" sz="1600">
                <a:solidFill>
                  <a:srgbClr val="434343"/>
                </a:solidFill>
                <a:latin typeface="Open Sans"/>
                <a:ea typeface="Open Sans"/>
                <a:cs typeface="Open Sans"/>
                <a:sym typeface="Open Sans"/>
              </a:rPr>
            </a:br>
            <a:r>
              <a:rPr i="0" lang="ja" sz="850" u="none">
                <a:solidFill>
                  <a:srgbClr val="434343"/>
                </a:solidFill>
                <a:latin typeface="Open Sans"/>
                <a:ea typeface="Open Sans"/>
                <a:cs typeface="Open Sans"/>
                <a:sym typeface="Open Sans"/>
              </a:rPr>
              <a:t>自社の製品やサービスを購入しない理由は何か？</a:t>
            </a:r>
            <a:endParaRPr i="1" sz="850">
              <a:solidFill>
                <a:srgbClr val="434343"/>
              </a:solidFill>
              <a:latin typeface="Open Sans"/>
              <a:ea typeface="Open Sans"/>
              <a:cs typeface="Open Sans"/>
              <a:sym typeface="Open Sans"/>
            </a:endParaRPr>
          </a:p>
        </p:txBody>
      </p:sp>
      <p:sp>
        <p:nvSpPr>
          <p:cNvPr id="216" name="Google Shape;216;p5"/>
          <p:cNvSpPr txBox="1"/>
          <p:nvPr>
            <p:ph idx="4294967295" type="body"/>
          </p:nvPr>
        </p:nvSpPr>
        <p:spPr>
          <a:xfrm>
            <a:off x="3687250" y="4160525"/>
            <a:ext cx="2607300" cy="10980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100" u="none">
                <a:solidFill>
                  <a:srgbClr val="A64D79"/>
                </a:solidFill>
                <a:latin typeface="Open Sans"/>
                <a:ea typeface="Open Sans"/>
                <a:cs typeface="Open Sans"/>
                <a:sym typeface="Open Sans"/>
              </a:rPr>
              <a:t>マーケティングメッセージ</a:t>
            </a:r>
            <a:br>
              <a:rPr b="1" lang="ja" sz="1600">
                <a:solidFill>
                  <a:srgbClr val="434343"/>
                </a:solidFill>
                <a:latin typeface="Open Sans"/>
                <a:ea typeface="Open Sans"/>
                <a:cs typeface="Open Sans"/>
                <a:sym typeface="Open Sans"/>
              </a:rPr>
            </a:br>
            <a:r>
              <a:rPr i="0" lang="ja" sz="850" u="none">
                <a:solidFill>
                  <a:srgbClr val="434343"/>
                </a:solidFill>
                <a:latin typeface="Open Sans"/>
                <a:ea typeface="Open Sans"/>
                <a:cs typeface="Open Sans"/>
                <a:sym typeface="Open Sans"/>
              </a:rPr>
              <a:t>どのようにソリューションを説明すれば、ペルソナに最も大きな影響を与えられるか？ ペルソナに最も寄り添うものは何か？ </a:t>
            </a:r>
            <a:endParaRPr i="1" sz="850">
              <a:solidFill>
                <a:srgbClr val="434343"/>
              </a:solidFill>
              <a:latin typeface="Open Sans"/>
              <a:ea typeface="Open Sans"/>
              <a:cs typeface="Open Sans"/>
              <a:sym typeface="Open Sans"/>
            </a:endParaRPr>
          </a:p>
        </p:txBody>
      </p:sp>
      <p:sp>
        <p:nvSpPr>
          <p:cNvPr id="217" name="Google Shape;217;p5"/>
          <p:cNvSpPr txBox="1"/>
          <p:nvPr>
            <p:ph idx="4294967295" type="body"/>
          </p:nvPr>
        </p:nvSpPr>
        <p:spPr>
          <a:xfrm>
            <a:off x="6825650" y="4160525"/>
            <a:ext cx="2689500" cy="10320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100" u="none">
                <a:solidFill>
                  <a:srgbClr val="A64D79"/>
                </a:solidFill>
                <a:latin typeface="Open Sans"/>
                <a:ea typeface="Open Sans"/>
                <a:cs typeface="Open Sans"/>
                <a:sym typeface="Open Sans"/>
              </a:rPr>
              <a:t>売り文句／キャッチコピー</a:t>
            </a:r>
            <a:br>
              <a:rPr b="1" lang="ja" sz="1600">
                <a:solidFill>
                  <a:srgbClr val="434343"/>
                </a:solidFill>
                <a:latin typeface="Open Sans"/>
                <a:ea typeface="Open Sans"/>
                <a:cs typeface="Open Sans"/>
                <a:sym typeface="Open Sans"/>
              </a:rPr>
            </a:br>
            <a:r>
              <a:rPr i="0" lang="ja" sz="850" u="none">
                <a:solidFill>
                  <a:srgbClr val="434343"/>
                </a:solidFill>
                <a:latin typeface="Open Sans"/>
                <a:ea typeface="Open Sans"/>
                <a:cs typeface="Open Sans"/>
                <a:sym typeface="Open Sans"/>
              </a:rPr>
              <a:t>1文または数単語で、ペルソナに自社のソリューションを売り込むとしたら</a:t>
            </a:r>
            <a:endParaRPr i="1" sz="850">
              <a:solidFill>
                <a:srgbClr val="434343"/>
              </a:solidFill>
              <a:latin typeface="Open Sans"/>
              <a:ea typeface="Open Sans"/>
              <a:cs typeface="Open Sans"/>
              <a:sym typeface="Open Sans"/>
            </a:endParaRPr>
          </a:p>
        </p:txBody>
      </p:sp>
      <p:sp>
        <p:nvSpPr>
          <p:cNvPr id="218" name="Google Shape;218;p5"/>
          <p:cNvSpPr/>
          <p:nvPr/>
        </p:nvSpPr>
        <p:spPr>
          <a:xfrm>
            <a:off x="466500" y="4026618"/>
            <a:ext cx="2772000" cy="3278700"/>
          </a:xfrm>
          <a:prstGeom prst="rect">
            <a:avLst/>
          </a:prstGeom>
          <a:solidFill>
            <a:schemeClr val="lt1"/>
          </a:solidFill>
          <a:ln cap="flat" cmpd="sng" w="9525">
            <a:solidFill>
              <a:srgbClr val="D0B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5"/>
          <p:cNvSpPr txBox="1"/>
          <p:nvPr>
            <p:ph idx="4294967295" type="body"/>
          </p:nvPr>
        </p:nvSpPr>
        <p:spPr>
          <a:xfrm>
            <a:off x="548850" y="4160525"/>
            <a:ext cx="2607300" cy="10320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100" u="none">
                <a:solidFill>
                  <a:srgbClr val="A64D79"/>
                </a:solidFill>
                <a:latin typeface="Open Sans"/>
                <a:ea typeface="Open Sans"/>
                <a:cs typeface="Open Sans"/>
                <a:sym typeface="Open Sans"/>
              </a:rPr>
              <a:t>自社の役割</a:t>
            </a:r>
            <a:br>
              <a:rPr b="1" lang="ja" sz="1600">
                <a:solidFill>
                  <a:srgbClr val="434343"/>
                </a:solidFill>
                <a:latin typeface="Open Sans"/>
                <a:ea typeface="Open Sans"/>
                <a:cs typeface="Open Sans"/>
                <a:sym typeface="Open Sans"/>
              </a:rPr>
            </a:br>
            <a:r>
              <a:rPr i="0" lang="ja" sz="850" u="none">
                <a:solidFill>
                  <a:srgbClr val="434343"/>
                </a:solidFill>
                <a:latin typeface="Open Sans"/>
                <a:ea typeface="Open Sans"/>
                <a:cs typeface="Open Sans"/>
                <a:sym typeface="Open Sans"/>
              </a:rPr>
              <a:t>ペルソナの目標達成や課題克服を手助けするために自社ができることは何か？</a:t>
            </a:r>
            <a:endParaRPr i="1" sz="850">
              <a:solidFill>
                <a:srgbClr val="434343"/>
              </a:solidFill>
              <a:latin typeface="Open Sans"/>
              <a:ea typeface="Open Sans"/>
              <a:cs typeface="Open Sans"/>
              <a:sym typeface="Open Sans"/>
            </a:endParaRPr>
          </a:p>
        </p:txBody>
      </p:sp>
      <p:sp>
        <p:nvSpPr>
          <p:cNvPr id="220" name="Google Shape;220;p5"/>
          <p:cNvSpPr txBox="1"/>
          <p:nvPr>
            <p:ph idx="4294967295" type="body"/>
          </p:nvPr>
        </p:nvSpPr>
        <p:spPr>
          <a:xfrm>
            <a:off x="3604900" y="5213950"/>
            <a:ext cx="2607300" cy="1854300"/>
          </a:xfrm>
          <a:prstGeom prst="rect">
            <a:avLst/>
          </a:prstGeom>
          <a:noFill/>
          <a:ln>
            <a:noFill/>
          </a:ln>
        </p:spPr>
        <p:txBody>
          <a:bodyPr anchorCtr="0" anchor="t" bIns="113100" lIns="113100" spcFirstLastPara="1" rIns="113100" wrap="square" tIns="113100">
            <a:normAutofit fontScale="92500"/>
          </a:bodyPr>
          <a:lstStyle/>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p:txBody>
      </p:sp>
      <p:sp>
        <p:nvSpPr>
          <p:cNvPr id="221" name="Google Shape;221;p5"/>
          <p:cNvSpPr txBox="1"/>
          <p:nvPr>
            <p:ph idx="4294967295" type="body"/>
          </p:nvPr>
        </p:nvSpPr>
        <p:spPr>
          <a:xfrm>
            <a:off x="6743300" y="5060250"/>
            <a:ext cx="2607300" cy="1854300"/>
          </a:xfrm>
          <a:prstGeom prst="rect">
            <a:avLst/>
          </a:prstGeom>
          <a:noFill/>
          <a:ln>
            <a:noFill/>
          </a:ln>
        </p:spPr>
        <p:txBody>
          <a:bodyPr anchorCtr="0" anchor="t" bIns="113100" lIns="113100" spcFirstLastPara="1" rIns="113100" wrap="square" tIns="113100">
            <a:normAutofit fontScale="92500"/>
          </a:bodyPr>
          <a:lstStyle/>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p:txBody>
      </p:sp>
      <p:sp>
        <p:nvSpPr>
          <p:cNvPr id="222" name="Google Shape;222;p5"/>
          <p:cNvSpPr txBox="1"/>
          <p:nvPr>
            <p:ph idx="4294967295" type="body"/>
          </p:nvPr>
        </p:nvSpPr>
        <p:spPr>
          <a:xfrm>
            <a:off x="3604900" y="1240375"/>
            <a:ext cx="2607300" cy="1854300"/>
          </a:xfrm>
          <a:prstGeom prst="rect">
            <a:avLst/>
          </a:prstGeom>
          <a:noFill/>
          <a:ln>
            <a:noFill/>
          </a:ln>
        </p:spPr>
        <p:txBody>
          <a:bodyPr anchorCtr="0" anchor="t" bIns="113100" lIns="113100" spcFirstLastPara="1" rIns="113100" wrap="square" tIns="113100">
            <a:normAutofit fontScale="92500"/>
          </a:bodyPr>
          <a:lstStyle/>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p:txBody>
      </p:sp>
      <p:sp>
        <p:nvSpPr>
          <p:cNvPr id="223" name="Google Shape;223;p5"/>
          <p:cNvSpPr txBox="1"/>
          <p:nvPr>
            <p:ph idx="4294967295" type="body"/>
          </p:nvPr>
        </p:nvSpPr>
        <p:spPr>
          <a:xfrm>
            <a:off x="6743300" y="1346400"/>
            <a:ext cx="2607300" cy="1854300"/>
          </a:xfrm>
          <a:prstGeom prst="rect">
            <a:avLst/>
          </a:prstGeom>
          <a:noFill/>
          <a:ln>
            <a:noFill/>
          </a:ln>
        </p:spPr>
        <p:txBody>
          <a:bodyPr anchorCtr="0" anchor="t" bIns="113100" lIns="113100" spcFirstLastPara="1" rIns="113100" wrap="square" tIns="113100">
            <a:normAutofit fontScale="92500"/>
          </a:bodyPr>
          <a:lstStyle/>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p:txBody>
      </p:sp>
      <p:sp>
        <p:nvSpPr>
          <p:cNvPr id="224" name="Google Shape;224;p5"/>
          <p:cNvSpPr txBox="1"/>
          <p:nvPr>
            <p:ph idx="4294967295" type="body"/>
          </p:nvPr>
        </p:nvSpPr>
        <p:spPr>
          <a:xfrm>
            <a:off x="472650" y="5147250"/>
            <a:ext cx="2607300" cy="1854300"/>
          </a:xfrm>
          <a:prstGeom prst="rect">
            <a:avLst/>
          </a:prstGeom>
          <a:noFill/>
          <a:ln>
            <a:noFill/>
          </a:ln>
        </p:spPr>
        <p:txBody>
          <a:bodyPr anchorCtr="0" anchor="t" bIns="113100" lIns="113100" spcFirstLastPara="1" rIns="113100" wrap="square" tIns="113100">
            <a:normAutofit fontScale="92500"/>
          </a:bodyPr>
          <a:lstStyle/>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a:p>
            <a:pPr indent="-195896" lvl="0" marL="365760" rtl="0" algn="l">
              <a:lnSpc>
                <a:spcPct val="115000"/>
              </a:lnSpc>
              <a:spcBef>
                <a:spcPts val="0"/>
              </a:spcBef>
              <a:spcAft>
                <a:spcPts val="0"/>
              </a:spcAft>
              <a:buClr>
                <a:srgbClr val="434343"/>
              </a:buClr>
              <a:buSzPct val="100000"/>
              <a:buFont typeface="Open Sans"/>
              <a:buChar char="●"/>
            </a:pPr>
            <a:r>
              <a:rPr i="0" lang="ja" sz="1000" u="none">
                <a:solidFill>
                  <a:srgbClr val="434343"/>
                </a:solidFill>
                <a:latin typeface="Open Sans"/>
                <a:ea typeface="Open Sans"/>
                <a:cs typeface="Open Sans"/>
                <a:sym typeface="Open Sans"/>
              </a:rPr>
              <a:t>ここにテキストを挿入してください </a:t>
            </a:r>
            <a:endParaRPr sz="1000">
              <a:solidFill>
                <a:srgbClr val="434343"/>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6"/>
          <p:cNvSpPr/>
          <p:nvPr/>
        </p:nvSpPr>
        <p:spPr>
          <a:xfrm>
            <a:off x="10975" y="0"/>
            <a:ext cx="10058400" cy="2566200"/>
          </a:xfrm>
          <a:prstGeom prst="rect">
            <a:avLst/>
          </a:prstGeom>
          <a:solidFill>
            <a:srgbClr val="1C56F7">
              <a:alpha val="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6"/>
          <p:cNvSpPr/>
          <p:nvPr/>
        </p:nvSpPr>
        <p:spPr>
          <a:xfrm>
            <a:off x="705175" y="1773050"/>
            <a:ext cx="2685600" cy="2516700"/>
          </a:xfrm>
          <a:prstGeom prst="rect">
            <a:avLst/>
          </a:prstGeom>
          <a:solidFill>
            <a:schemeClr val="lt1"/>
          </a:solidFill>
          <a:ln cap="flat" cmpd="sng" w="28575">
            <a:solidFill>
              <a:srgbClr val="1C56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6"/>
          <p:cNvSpPr/>
          <p:nvPr/>
        </p:nvSpPr>
        <p:spPr>
          <a:xfrm>
            <a:off x="705175" y="1773050"/>
            <a:ext cx="2685600" cy="492600"/>
          </a:xfrm>
          <a:prstGeom prst="rect">
            <a:avLst/>
          </a:prstGeom>
          <a:solidFill>
            <a:srgbClr val="3D61C5"/>
          </a:solidFill>
          <a:ln cap="flat" cmpd="sng" w="28575">
            <a:solidFill>
              <a:srgbClr val="5B72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6"/>
          <p:cNvSpPr txBox="1"/>
          <p:nvPr/>
        </p:nvSpPr>
        <p:spPr>
          <a:xfrm>
            <a:off x="10875" y="433300"/>
            <a:ext cx="100584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i="0" lang="ja" sz="2700" u="none" cap="none" strike="noStrike">
                <a:solidFill>
                  <a:srgbClr val="3D61C5"/>
                </a:solidFill>
                <a:latin typeface="Open Sans"/>
                <a:ea typeface="Open Sans"/>
                <a:cs typeface="Open Sans"/>
                <a:sym typeface="Open Sans"/>
              </a:rPr>
              <a:t>横山　博之 （よこやま　ひろゆき）</a:t>
            </a:r>
            <a:endParaRPr b="1" i="0" sz="2700" u="none" cap="none" strike="noStrike">
              <a:solidFill>
                <a:srgbClr val="3D61C5"/>
              </a:solidFill>
              <a:latin typeface="Open Sans"/>
              <a:ea typeface="Open Sans"/>
              <a:cs typeface="Open Sans"/>
              <a:sym typeface="Open Sans"/>
            </a:endParaRPr>
          </a:p>
        </p:txBody>
      </p:sp>
      <p:sp>
        <p:nvSpPr>
          <p:cNvPr id="233" name="Google Shape;233;p6"/>
          <p:cNvSpPr txBox="1"/>
          <p:nvPr/>
        </p:nvSpPr>
        <p:spPr>
          <a:xfrm>
            <a:off x="788825" y="1833500"/>
            <a:ext cx="2601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ja" sz="1000" u="none" cap="none" strike="noStrike">
                <a:solidFill>
                  <a:schemeClr val="lt1"/>
                </a:solidFill>
                <a:latin typeface="Open Sans"/>
                <a:ea typeface="Open Sans"/>
                <a:cs typeface="Open Sans"/>
                <a:sym typeface="Open Sans"/>
              </a:rPr>
              <a:t>経歴／デモグラフィック情報</a:t>
            </a:r>
            <a:endParaRPr b="1" i="0" sz="1000" u="none" cap="none" strike="noStrike">
              <a:solidFill>
                <a:srgbClr val="FFFFFF"/>
              </a:solidFill>
              <a:latin typeface="Open Sans"/>
              <a:ea typeface="Open Sans"/>
              <a:cs typeface="Open Sans"/>
              <a:sym typeface="Open Sans"/>
            </a:endParaRPr>
          </a:p>
        </p:txBody>
      </p:sp>
      <p:sp>
        <p:nvSpPr>
          <p:cNvPr id="234" name="Google Shape;234;p6"/>
          <p:cNvSpPr txBox="1"/>
          <p:nvPr/>
        </p:nvSpPr>
        <p:spPr>
          <a:xfrm>
            <a:off x="788825" y="2344825"/>
            <a:ext cx="2386500" cy="191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i="0" lang="ja" sz="900" u="none" cap="none" strike="noStrike">
                <a:solidFill>
                  <a:schemeClr val="dk1"/>
                </a:solidFill>
                <a:latin typeface="Open Sans"/>
                <a:ea typeface="Open Sans"/>
                <a:cs typeface="Open Sans"/>
                <a:sym typeface="Open Sans"/>
              </a:rPr>
              <a:t>職業、職歴は？ 家族構成は？ ライフスタイルは？</a:t>
            </a:r>
            <a:endParaRPr i="0" sz="9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a:t>
            </a:r>
            <a:endParaRPr i="0" sz="9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i="0" sz="9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t/>
            </a:r>
            <a:endParaRPr i="0" sz="900" u="none" cap="none" strike="noStrike">
              <a:solidFill>
                <a:srgbClr val="000000"/>
              </a:solidFill>
              <a:latin typeface="Open Sans"/>
              <a:ea typeface="Open Sans"/>
              <a:cs typeface="Open Sans"/>
              <a:sym typeface="Open Sans"/>
            </a:endParaRPr>
          </a:p>
        </p:txBody>
      </p:sp>
      <p:sp>
        <p:nvSpPr>
          <p:cNvPr id="235" name="Google Shape;235;p6"/>
          <p:cNvSpPr/>
          <p:nvPr/>
        </p:nvSpPr>
        <p:spPr>
          <a:xfrm>
            <a:off x="3697375" y="1773050"/>
            <a:ext cx="2711700" cy="2516700"/>
          </a:xfrm>
          <a:prstGeom prst="rect">
            <a:avLst/>
          </a:prstGeom>
          <a:solidFill>
            <a:schemeClr val="lt1"/>
          </a:solidFill>
          <a:ln cap="flat" cmpd="sng" w="28575">
            <a:solidFill>
              <a:srgbClr val="3D6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6"/>
          <p:cNvSpPr/>
          <p:nvPr/>
        </p:nvSpPr>
        <p:spPr>
          <a:xfrm>
            <a:off x="3697375" y="1773050"/>
            <a:ext cx="2711700" cy="459600"/>
          </a:xfrm>
          <a:prstGeom prst="rect">
            <a:avLst/>
          </a:prstGeom>
          <a:solidFill>
            <a:srgbClr val="3D61C5"/>
          </a:solidFill>
          <a:ln cap="flat" cmpd="sng" w="28575">
            <a:solidFill>
              <a:srgbClr val="3D6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6"/>
          <p:cNvSpPr txBox="1"/>
          <p:nvPr/>
        </p:nvSpPr>
        <p:spPr>
          <a:xfrm>
            <a:off x="3781025" y="1833500"/>
            <a:ext cx="2386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ja" sz="1000" u="none" cap="none" strike="noStrike">
                <a:solidFill>
                  <a:srgbClr val="FFFFFF"/>
                </a:solidFill>
                <a:latin typeface="Open Sans"/>
                <a:ea typeface="Open Sans"/>
                <a:cs typeface="Open Sans"/>
                <a:sym typeface="Open Sans"/>
              </a:rPr>
              <a:t>目標／課題</a:t>
            </a:r>
            <a:endParaRPr b="1" i="0" sz="1000" u="none" cap="none" strike="noStrike">
              <a:solidFill>
                <a:srgbClr val="FFFFFF"/>
              </a:solidFill>
              <a:latin typeface="Open Sans"/>
              <a:ea typeface="Open Sans"/>
              <a:cs typeface="Open Sans"/>
              <a:sym typeface="Open Sans"/>
            </a:endParaRPr>
          </a:p>
        </p:txBody>
      </p:sp>
      <p:sp>
        <p:nvSpPr>
          <p:cNvPr id="238" name="Google Shape;238;p6"/>
          <p:cNvSpPr txBox="1"/>
          <p:nvPr/>
        </p:nvSpPr>
        <p:spPr>
          <a:xfrm>
            <a:off x="3781025" y="2306300"/>
            <a:ext cx="2386500" cy="207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i="0" lang="ja" sz="900" u="none" cap="none" strike="noStrike">
                <a:solidFill>
                  <a:schemeClr val="dk1"/>
                </a:solidFill>
                <a:latin typeface="Open Sans"/>
                <a:ea typeface="Open Sans"/>
                <a:cs typeface="Open Sans"/>
                <a:sym typeface="Open Sans"/>
              </a:rPr>
              <a:t>コストの節約目標は？ 価値、品質の目標や課題は？ 自社の製品やサービスでどんな問題を解決できるか？</a:t>
            </a:r>
            <a:endParaRPr i="0" sz="9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a:t>
            </a:r>
            <a:endParaRPr i="0" sz="9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i="0" sz="9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i="0" sz="900" u="none" cap="none" strike="noStrike">
              <a:solidFill>
                <a:srgbClr val="000000"/>
              </a:solidFill>
              <a:latin typeface="Open Sans"/>
              <a:ea typeface="Open Sans"/>
              <a:cs typeface="Open Sans"/>
              <a:sym typeface="Open Sans"/>
            </a:endParaRPr>
          </a:p>
        </p:txBody>
      </p:sp>
      <p:sp>
        <p:nvSpPr>
          <p:cNvPr id="239" name="Google Shape;239;p6"/>
          <p:cNvSpPr/>
          <p:nvPr/>
        </p:nvSpPr>
        <p:spPr>
          <a:xfrm>
            <a:off x="6689575" y="1773050"/>
            <a:ext cx="2685600" cy="2516700"/>
          </a:xfrm>
          <a:prstGeom prst="rect">
            <a:avLst/>
          </a:prstGeom>
          <a:solidFill>
            <a:schemeClr val="lt1"/>
          </a:solidFill>
          <a:ln cap="flat" cmpd="sng" w="28575">
            <a:solidFill>
              <a:srgbClr val="1C56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6"/>
          <p:cNvSpPr/>
          <p:nvPr/>
        </p:nvSpPr>
        <p:spPr>
          <a:xfrm>
            <a:off x="6689575" y="1773050"/>
            <a:ext cx="2685600" cy="459600"/>
          </a:xfrm>
          <a:prstGeom prst="rect">
            <a:avLst/>
          </a:prstGeom>
          <a:solidFill>
            <a:srgbClr val="3D61C5"/>
          </a:solidFill>
          <a:ln cap="flat" cmpd="sng" w="28575">
            <a:solidFill>
              <a:srgbClr val="3D6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6"/>
          <p:cNvSpPr txBox="1"/>
          <p:nvPr/>
        </p:nvSpPr>
        <p:spPr>
          <a:xfrm>
            <a:off x="6773225" y="1833500"/>
            <a:ext cx="2386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ja" sz="1000" u="none" cap="none" strike="noStrike">
                <a:solidFill>
                  <a:schemeClr val="lt1"/>
                </a:solidFill>
                <a:latin typeface="Open Sans"/>
                <a:ea typeface="Open Sans"/>
                <a:cs typeface="Open Sans"/>
                <a:sym typeface="Open Sans"/>
              </a:rPr>
              <a:t>テクノロジー／ソーシャルメディア</a:t>
            </a:r>
            <a:endParaRPr b="1" i="0" sz="10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Open Sans"/>
              <a:ea typeface="Open Sans"/>
              <a:cs typeface="Open Sans"/>
              <a:sym typeface="Open Sans"/>
            </a:endParaRPr>
          </a:p>
        </p:txBody>
      </p:sp>
      <p:sp>
        <p:nvSpPr>
          <p:cNvPr id="242" name="Google Shape;242;p6"/>
          <p:cNvSpPr txBox="1"/>
          <p:nvPr/>
        </p:nvSpPr>
        <p:spPr>
          <a:xfrm>
            <a:off x="6773225" y="2306300"/>
            <a:ext cx="2386500" cy="207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i="0" lang="ja" sz="900" u="none" cap="none" strike="noStrike">
                <a:solidFill>
                  <a:schemeClr val="dk1"/>
                </a:solidFill>
                <a:latin typeface="Open Sans"/>
                <a:ea typeface="Open Sans"/>
                <a:cs typeface="Open Sans"/>
                <a:sym typeface="Open Sans"/>
              </a:rPr>
              <a:t>好みのデバイスは？ また、利用しているソーシャル メディア プラットフォームや、コミュニケーション手段は？</a:t>
            </a:r>
            <a:endParaRPr i="0" sz="9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 </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a:t>
            </a:r>
            <a:endParaRPr i="0" sz="900" u="none" cap="none" strike="noStrike">
              <a:solidFill>
                <a:schemeClr val="dk1"/>
              </a:solidFill>
              <a:latin typeface="Open Sans"/>
              <a:ea typeface="Open Sans"/>
              <a:cs typeface="Open Sans"/>
              <a:sym typeface="Open Sans"/>
            </a:endParaRPr>
          </a:p>
          <a:p>
            <a:pPr indent="-194310" lvl="0" marL="228600" marR="0" rtl="0" algn="l">
              <a:lnSpc>
                <a:spcPct val="115000"/>
              </a:lnSpc>
              <a:spcBef>
                <a:spcPts val="0"/>
              </a:spcBef>
              <a:spcAft>
                <a:spcPts val="0"/>
              </a:spcAft>
              <a:buClr>
                <a:schemeClr val="dk1"/>
              </a:buClr>
              <a:buSzPts val="900"/>
              <a:buFont typeface="Open Sans"/>
              <a:buChar char="●"/>
            </a:pPr>
            <a:r>
              <a:rPr i="0" lang="ja" sz="900" u="none" cap="none" strike="noStrike">
                <a:solidFill>
                  <a:schemeClr val="dk1"/>
                </a:solidFill>
                <a:latin typeface="Open Sans"/>
                <a:ea typeface="Open Sans"/>
                <a:cs typeface="Open Sans"/>
                <a:sym typeface="Open Sans"/>
              </a:rPr>
              <a:t>ここにテキストを挿入してください</a:t>
            </a:r>
            <a:endParaRPr i="0" sz="9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i="0" sz="9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i="0" sz="900" u="none" cap="none" strike="noStrike">
              <a:solidFill>
                <a:srgbClr val="000000"/>
              </a:solidFill>
              <a:latin typeface="Open Sans"/>
              <a:ea typeface="Open Sans"/>
              <a:cs typeface="Open Sans"/>
              <a:sym typeface="Open Sans"/>
            </a:endParaRPr>
          </a:p>
        </p:txBody>
      </p:sp>
      <p:sp>
        <p:nvSpPr>
          <p:cNvPr id="243" name="Google Shape;243;p6"/>
          <p:cNvSpPr/>
          <p:nvPr/>
        </p:nvSpPr>
        <p:spPr>
          <a:xfrm>
            <a:off x="5172475" y="4615200"/>
            <a:ext cx="4202700" cy="2516700"/>
          </a:xfrm>
          <a:prstGeom prst="rect">
            <a:avLst/>
          </a:prstGeom>
          <a:solidFill>
            <a:schemeClr val="lt1"/>
          </a:solidFill>
          <a:ln cap="flat" cmpd="sng" w="28575">
            <a:solidFill>
              <a:srgbClr val="1C56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6"/>
          <p:cNvSpPr/>
          <p:nvPr/>
        </p:nvSpPr>
        <p:spPr>
          <a:xfrm>
            <a:off x="5172475" y="4615200"/>
            <a:ext cx="4202700" cy="459600"/>
          </a:xfrm>
          <a:prstGeom prst="rect">
            <a:avLst/>
          </a:prstGeom>
          <a:solidFill>
            <a:srgbClr val="3D61C5"/>
          </a:solidFill>
          <a:ln cap="flat" cmpd="sng" w="28575">
            <a:solidFill>
              <a:srgbClr val="3D6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6"/>
          <p:cNvSpPr txBox="1"/>
          <p:nvPr/>
        </p:nvSpPr>
        <p:spPr>
          <a:xfrm>
            <a:off x="5386152" y="4675650"/>
            <a:ext cx="3163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ja" sz="1000" u="none" cap="none" strike="noStrike">
                <a:solidFill>
                  <a:srgbClr val="FFFFFF"/>
                </a:solidFill>
                <a:latin typeface="Open Sans"/>
                <a:ea typeface="Open Sans"/>
                <a:cs typeface="Open Sans"/>
                <a:sym typeface="Open Sans"/>
              </a:rPr>
              <a:t>実際のコメント</a:t>
            </a:r>
            <a:endParaRPr b="1" i="0" sz="1000" u="none" cap="none" strike="noStrike">
              <a:solidFill>
                <a:srgbClr val="FFFFFF"/>
              </a:solidFill>
              <a:latin typeface="Open Sans"/>
              <a:ea typeface="Open Sans"/>
              <a:cs typeface="Open Sans"/>
              <a:sym typeface="Open Sans"/>
            </a:endParaRPr>
          </a:p>
        </p:txBody>
      </p:sp>
      <p:sp>
        <p:nvSpPr>
          <p:cNvPr id="246" name="Google Shape;246;p6"/>
          <p:cNvSpPr txBox="1"/>
          <p:nvPr/>
        </p:nvSpPr>
        <p:spPr>
          <a:xfrm>
            <a:off x="5386149" y="5151550"/>
            <a:ext cx="3765600" cy="175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i="0" lang="ja" sz="900" u="none" cap="none" strike="noStrike">
                <a:solidFill>
                  <a:srgbClr val="000000"/>
                </a:solidFill>
                <a:latin typeface="Open Sans"/>
                <a:ea typeface="Open Sans"/>
                <a:cs typeface="Open Sans"/>
                <a:sym typeface="Open Sans"/>
              </a:rPr>
              <a:t>1文または数単語で、</a:t>
            </a:r>
            <a:br>
              <a:rPr i="0" lang="ja" sz="900" u="none" cap="none" strike="noStrike">
                <a:solidFill>
                  <a:srgbClr val="000000"/>
                </a:solidFill>
                <a:latin typeface="Open Sans"/>
                <a:ea typeface="Open Sans"/>
                <a:cs typeface="Open Sans"/>
                <a:sym typeface="Open Sans"/>
              </a:rPr>
            </a:br>
            <a:r>
              <a:rPr i="0" lang="ja" sz="900" u="none" cap="none" strike="noStrike">
                <a:solidFill>
                  <a:srgbClr val="000000"/>
                </a:solidFill>
                <a:latin typeface="Open Sans"/>
                <a:ea typeface="Open Sans"/>
                <a:cs typeface="Open Sans"/>
                <a:sym typeface="Open Sans"/>
              </a:rPr>
              <a:t>ペルソナに自社のソリューションを売り込むとしたら</a:t>
            </a:r>
            <a:endParaRPr i="0" sz="9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 </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 </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 </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 </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a:t>
            </a:r>
            <a:endParaRPr i="0" sz="9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i="0" sz="900" u="none" cap="none" strike="noStrike">
              <a:solidFill>
                <a:srgbClr val="000000"/>
              </a:solidFill>
              <a:latin typeface="Open Sans"/>
              <a:ea typeface="Open Sans"/>
              <a:cs typeface="Open Sans"/>
              <a:sym typeface="Open Sans"/>
            </a:endParaRPr>
          </a:p>
        </p:txBody>
      </p:sp>
      <p:sp>
        <p:nvSpPr>
          <p:cNvPr id="247" name="Google Shape;247;p6"/>
          <p:cNvSpPr txBox="1"/>
          <p:nvPr/>
        </p:nvSpPr>
        <p:spPr>
          <a:xfrm>
            <a:off x="0" y="1045650"/>
            <a:ext cx="100584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i="0" lang="ja" sz="1000" u="none" cap="none" strike="noStrike">
                <a:solidFill>
                  <a:srgbClr val="000000"/>
                </a:solidFill>
                <a:latin typeface="Open Sans"/>
                <a:ea typeface="Open Sans"/>
                <a:cs typeface="Open Sans"/>
                <a:sym typeface="Open Sans"/>
              </a:rPr>
              <a:t>ここにバイヤーペルソナの説明を挿入してください。</a:t>
            </a:r>
            <a:endParaRPr i="0" sz="1000" u="none" cap="none" strike="noStrike">
              <a:solidFill>
                <a:srgbClr val="000000"/>
              </a:solidFill>
              <a:latin typeface="Open Sans"/>
              <a:ea typeface="Open Sans"/>
              <a:cs typeface="Open Sans"/>
              <a:sym typeface="Open Sans"/>
            </a:endParaRPr>
          </a:p>
        </p:txBody>
      </p:sp>
      <p:sp>
        <p:nvSpPr>
          <p:cNvPr id="248" name="Google Shape;248;p6"/>
          <p:cNvSpPr txBox="1"/>
          <p:nvPr>
            <p:ph idx="4294967295" type="body"/>
          </p:nvPr>
        </p:nvSpPr>
        <p:spPr>
          <a:xfrm>
            <a:off x="6977825" y="65875"/>
            <a:ext cx="2801700" cy="473100"/>
          </a:xfrm>
          <a:prstGeom prst="rect">
            <a:avLst/>
          </a:prstGeom>
          <a:noFill/>
          <a:ln>
            <a:noFill/>
          </a:ln>
        </p:spPr>
        <p:txBody>
          <a:bodyPr anchorCtr="0" anchor="t" bIns="113100" lIns="113100" spcFirstLastPara="1" rIns="113100" wrap="square" tIns="113100">
            <a:noAutofit/>
          </a:bodyPr>
          <a:lstStyle/>
          <a:p>
            <a:pPr indent="0" lvl="0" marL="0" rtl="0" algn="r">
              <a:lnSpc>
                <a:spcPct val="115000"/>
              </a:lnSpc>
              <a:spcBef>
                <a:spcPts val="0"/>
              </a:spcBef>
              <a:spcAft>
                <a:spcPts val="0"/>
              </a:spcAft>
              <a:buSzPts val="2200"/>
              <a:buNone/>
            </a:pPr>
            <a:r>
              <a:rPr i="0" lang="ja" sz="1000" u="none">
                <a:solidFill>
                  <a:srgbClr val="434343"/>
                </a:solidFill>
                <a:latin typeface="Open Sans"/>
                <a:ea typeface="Open Sans"/>
                <a:cs typeface="Open Sans"/>
                <a:sym typeface="Open Sans"/>
              </a:rPr>
              <a:t>B2Bマーケティングのバイヤーペルソナ</a:t>
            </a:r>
            <a:endParaRPr i="1" sz="1000">
              <a:solidFill>
                <a:srgbClr val="434343"/>
              </a:solidFill>
              <a:latin typeface="Open Sans"/>
              <a:ea typeface="Open Sans"/>
              <a:cs typeface="Open Sans"/>
              <a:sym typeface="Open Sans"/>
            </a:endParaRPr>
          </a:p>
        </p:txBody>
      </p:sp>
      <p:sp>
        <p:nvSpPr>
          <p:cNvPr id="249" name="Google Shape;249;p6"/>
          <p:cNvSpPr/>
          <p:nvPr/>
        </p:nvSpPr>
        <p:spPr>
          <a:xfrm>
            <a:off x="705175" y="4615200"/>
            <a:ext cx="4202700" cy="2516700"/>
          </a:xfrm>
          <a:prstGeom prst="rect">
            <a:avLst/>
          </a:prstGeom>
          <a:solidFill>
            <a:schemeClr val="lt1"/>
          </a:solidFill>
          <a:ln cap="flat" cmpd="sng" w="28575">
            <a:solidFill>
              <a:srgbClr val="1C56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6"/>
          <p:cNvSpPr/>
          <p:nvPr/>
        </p:nvSpPr>
        <p:spPr>
          <a:xfrm>
            <a:off x="705175" y="4615200"/>
            <a:ext cx="4202700" cy="459600"/>
          </a:xfrm>
          <a:prstGeom prst="rect">
            <a:avLst/>
          </a:prstGeom>
          <a:solidFill>
            <a:srgbClr val="3D61C5"/>
          </a:solidFill>
          <a:ln cap="flat" cmpd="sng" w="28575">
            <a:solidFill>
              <a:srgbClr val="3D6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6"/>
          <p:cNvSpPr txBox="1"/>
          <p:nvPr/>
        </p:nvSpPr>
        <p:spPr>
          <a:xfrm>
            <a:off x="796152" y="4675650"/>
            <a:ext cx="3163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ja" sz="1000" u="none" cap="none" strike="noStrike">
                <a:solidFill>
                  <a:srgbClr val="FFFFFF"/>
                </a:solidFill>
                <a:latin typeface="Open Sans"/>
                <a:ea typeface="Open Sans"/>
                <a:cs typeface="Open Sans"/>
                <a:sym typeface="Open Sans"/>
              </a:rPr>
              <a:t>マーケティングメッセージ</a:t>
            </a:r>
            <a:endParaRPr b="1" i="0" sz="1000" u="none" cap="none" strike="noStrike">
              <a:solidFill>
                <a:srgbClr val="FFFFFF"/>
              </a:solidFill>
              <a:latin typeface="Open Sans"/>
              <a:ea typeface="Open Sans"/>
              <a:cs typeface="Open Sans"/>
              <a:sym typeface="Open Sans"/>
            </a:endParaRPr>
          </a:p>
        </p:txBody>
      </p:sp>
      <p:sp>
        <p:nvSpPr>
          <p:cNvPr id="252" name="Google Shape;252;p6"/>
          <p:cNvSpPr txBox="1"/>
          <p:nvPr/>
        </p:nvSpPr>
        <p:spPr>
          <a:xfrm>
            <a:off x="796149" y="5151550"/>
            <a:ext cx="3669600" cy="175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i="0" lang="ja" sz="900" u="none" cap="none" strike="noStrike">
                <a:solidFill>
                  <a:srgbClr val="000000"/>
                </a:solidFill>
                <a:latin typeface="Open Sans"/>
                <a:ea typeface="Open Sans"/>
                <a:cs typeface="Open Sans"/>
                <a:sym typeface="Open Sans"/>
              </a:rPr>
              <a:t>どのようにソリューションを説明すれば、ペルソナに最も大きな影響を与えられるか？ また、ペルソナに最も寄り添うものは何か？</a:t>
            </a:r>
            <a:endParaRPr i="0" sz="9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 </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 </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 </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 </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a:t>
            </a:r>
            <a:endParaRPr i="0" sz="900" u="none" cap="none" strike="noStrike">
              <a:solidFill>
                <a:srgbClr val="000000"/>
              </a:solidFill>
              <a:latin typeface="Open Sans"/>
              <a:ea typeface="Open Sans"/>
              <a:cs typeface="Open Sans"/>
              <a:sym typeface="Open Sans"/>
            </a:endParaRPr>
          </a:p>
          <a:p>
            <a:pPr indent="-194310" lvl="0" marL="228600" marR="0" rtl="0" algn="l">
              <a:lnSpc>
                <a:spcPct val="115000"/>
              </a:lnSpc>
              <a:spcBef>
                <a:spcPts val="0"/>
              </a:spcBef>
              <a:spcAft>
                <a:spcPts val="0"/>
              </a:spcAft>
              <a:buClr>
                <a:srgbClr val="000000"/>
              </a:buClr>
              <a:buSzPts val="900"/>
              <a:buFont typeface="Open Sans"/>
              <a:buChar char="●"/>
            </a:pPr>
            <a:r>
              <a:rPr i="0" lang="ja" sz="900" u="none" cap="none" strike="noStrike">
                <a:solidFill>
                  <a:srgbClr val="000000"/>
                </a:solidFill>
                <a:latin typeface="Open Sans"/>
                <a:ea typeface="Open Sans"/>
                <a:cs typeface="Open Sans"/>
                <a:sym typeface="Open Sans"/>
              </a:rPr>
              <a:t>ここにテキストを挿入してください</a:t>
            </a:r>
            <a:endParaRPr i="0" sz="9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i="0" sz="9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2F3"/>
        </a:solidFill>
      </p:bgPr>
    </p:bg>
    <p:spTree>
      <p:nvGrpSpPr>
        <p:cNvPr id="256" name="Shape 256"/>
        <p:cNvGrpSpPr/>
        <p:nvPr/>
      </p:nvGrpSpPr>
      <p:grpSpPr>
        <a:xfrm>
          <a:off x="0" y="0"/>
          <a:ext cx="0" cy="0"/>
          <a:chOff x="0" y="0"/>
          <a:chExt cx="0" cy="0"/>
        </a:xfrm>
      </p:grpSpPr>
      <p:sp>
        <p:nvSpPr>
          <p:cNvPr id="257" name="Google Shape;257;p7"/>
          <p:cNvSpPr/>
          <p:nvPr/>
        </p:nvSpPr>
        <p:spPr>
          <a:xfrm>
            <a:off x="6418425" y="0"/>
            <a:ext cx="3639900" cy="3886200"/>
          </a:xfrm>
          <a:prstGeom prst="roundRect">
            <a:avLst>
              <a:gd fmla="val 0" name="adj"/>
            </a:avLst>
          </a:prstGeom>
          <a:solidFill>
            <a:srgbClr val="DFEE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8" name="Google Shape;258;p7"/>
          <p:cNvSpPr/>
          <p:nvPr/>
        </p:nvSpPr>
        <p:spPr>
          <a:xfrm>
            <a:off x="6418425" y="3886200"/>
            <a:ext cx="3639900" cy="3886200"/>
          </a:xfrm>
          <a:prstGeom prst="roundRect">
            <a:avLst>
              <a:gd fmla="val 0" name="adj"/>
            </a:avLst>
          </a:prstGeom>
          <a:solidFill>
            <a:srgbClr val="B3C7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p7"/>
          <p:cNvSpPr/>
          <p:nvPr/>
        </p:nvSpPr>
        <p:spPr>
          <a:xfrm>
            <a:off x="9725" y="3886200"/>
            <a:ext cx="2879700" cy="3886200"/>
          </a:xfrm>
          <a:prstGeom prst="roundRect">
            <a:avLst>
              <a:gd fmla="val 0" name="adj"/>
            </a:avLst>
          </a:prstGeom>
          <a:solidFill>
            <a:srgbClr val="EBF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0" name="Google Shape;260;p7"/>
          <p:cNvSpPr/>
          <p:nvPr/>
        </p:nvSpPr>
        <p:spPr>
          <a:xfrm>
            <a:off x="-21075" y="3359625"/>
            <a:ext cx="2913900" cy="1611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1" name="Google Shape;261;p7"/>
          <p:cNvPicPr preferRelativeResize="0"/>
          <p:nvPr/>
        </p:nvPicPr>
        <p:blipFill rotWithShape="1">
          <a:blip r:embed="rId3">
            <a:alphaModFix/>
          </a:blip>
          <a:srcRect b="0" l="21098" r="21098" t="0"/>
          <a:stretch/>
        </p:blipFill>
        <p:spPr>
          <a:xfrm>
            <a:off x="-24175" y="0"/>
            <a:ext cx="2913750" cy="3359627"/>
          </a:xfrm>
          <a:prstGeom prst="rect">
            <a:avLst/>
          </a:prstGeom>
          <a:noFill/>
          <a:ln>
            <a:noFill/>
          </a:ln>
        </p:spPr>
      </p:pic>
      <p:sp>
        <p:nvSpPr>
          <p:cNvPr id="262" name="Google Shape;262;p7"/>
          <p:cNvSpPr/>
          <p:nvPr/>
        </p:nvSpPr>
        <p:spPr>
          <a:xfrm>
            <a:off x="2889575" y="0"/>
            <a:ext cx="3528900" cy="3886200"/>
          </a:xfrm>
          <a:prstGeom prst="roundRect">
            <a:avLst>
              <a:gd fmla="val 0" name="adj"/>
            </a:avLst>
          </a:prstGeom>
          <a:solidFill>
            <a:srgbClr val="CADD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3" name="Google Shape;263;p7"/>
          <p:cNvSpPr txBox="1"/>
          <p:nvPr/>
        </p:nvSpPr>
        <p:spPr>
          <a:xfrm>
            <a:off x="9725" y="3533175"/>
            <a:ext cx="2807400" cy="13218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5400"/>
              <a:buFont typeface="Arial"/>
              <a:buNone/>
            </a:pPr>
            <a:r>
              <a:rPr i="0" lang="ja" sz="2300" u="none" cap="none" strike="noStrike">
                <a:solidFill>
                  <a:srgbClr val="434343"/>
                </a:solidFill>
                <a:latin typeface="Open Sans ExtraBold"/>
                <a:ea typeface="Open Sans ExtraBold"/>
                <a:cs typeface="Open Sans ExtraBold"/>
                <a:sym typeface="Open Sans ExtraBold"/>
              </a:rPr>
              <a:t>山下</a:t>
            </a:r>
            <a:r>
              <a:rPr b="1" i="0" lang="ja" sz="2300" u="none" cap="none" strike="noStrike">
                <a:solidFill>
                  <a:srgbClr val="434343"/>
                </a:solidFill>
                <a:latin typeface="Open Sans"/>
                <a:ea typeface="Open Sans"/>
                <a:cs typeface="Open Sans"/>
                <a:sym typeface="Open Sans"/>
              </a:rPr>
              <a:t> 浩一</a:t>
            </a:r>
            <a:br>
              <a:rPr b="1" i="0" lang="ja" sz="2300" u="none" cap="none" strike="noStrike">
                <a:solidFill>
                  <a:srgbClr val="434343"/>
                </a:solidFill>
                <a:latin typeface="Open Sans"/>
                <a:ea typeface="Open Sans"/>
                <a:cs typeface="Open Sans"/>
                <a:sym typeface="Open Sans"/>
              </a:rPr>
            </a:br>
            <a:endParaRPr b="1" i="0" sz="2300" u="none" cap="none" strike="noStrike">
              <a:solidFill>
                <a:srgbClr val="434343"/>
              </a:solidFill>
              <a:latin typeface="Open Sans"/>
              <a:ea typeface="Open Sans"/>
              <a:cs typeface="Open Sans"/>
              <a:sym typeface="Open Sans"/>
            </a:endParaRPr>
          </a:p>
          <a:p>
            <a:pPr indent="0" lvl="0" marL="0" marR="0" rtl="0" algn="l">
              <a:lnSpc>
                <a:spcPct val="80000"/>
              </a:lnSpc>
              <a:spcBef>
                <a:spcPts val="0"/>
              </a:spcBef>
              <a:spcAft>
                <a:spcPts val="0"/>
              </a:spcAft>
              <a:buClr>
                <a:srgbClr val="000000"/>
              </a:buClr>
              <a:buSzPts val="5400"/>
              <a:buFont typeface="Arial"/>
              <a:buNone/>
            </a:pPr>
            <a:r>
              <a:rPr b="1" i="0" lang="ja" sz="1900" u="none" cap="none" strike="noStrike">
                <a:solidFill>
                  <a:srgbClr val="434343"/>
                </a:solidFill>
                <a:latin typeface="Open Sans"/>
                <a:ea typeface="Open Sans"/>
                <a:cs typeface="Open Sans"/>
                <a:sym typeface="Open Sans"/>
              </a:rPr>
              <a:t>（やました</a:t>
            </a:r>
            <a:r>
              <a:rPr b="1" lang="ja" sz="1900">
                <a:solidFill>
                  <a:srgbClr val="434343"/>
                </a:solidFill>
                <a:latin typeface="Open Sans"/>
                <a:ea typeface="Open Sans"/>
                <a:cs typeface="Open Sans"/>
                <a:sym typeface="Open Sans"/>
              </a:rPr>
              <a:t> </a:t>
            </a:r>
            <a:r>
              <a:rPr b="1" i="0" lang="ja" sz="1900" u="none" cap="none" strike="noStrike">
                <a:solidFill>
                  <a:srgbClr val="434343"/>
                </a:solidFill>
                <a:latin typeface="Open Sans"/>
                <a:ea typeface="Open Sans"/>
                <a:cs typeface="Open Sans"/>
                <a:sym typeface="Open Sans"/>
              </a:rPr>
              <a:t>こういち）</a:t>
            </a:r>
            <a:endParaRPr b="1" i="0" sz="1900" u="none" cap="none" strike="noStrike">
              <a:solidFill>
                <a:srgbClr val="434343"/>
              </a:solidFill>
              <a:latin typeface="Open Sans"/>
              <a:ea typeface="Open Sans"/>
              <a:cs typeface="Open Sans"/>
              <a:sym typeface="Open Sans"/>
            </a:endParaRPr>
          </a:p>
        </p:txBody>
      </p:sp>
      <p:sp>
        <p:nvSpPr>
          <p:cNvPr id="264" name="Google Shape;264;p7"/>
          <p:cNvSpPr txBox="1"/>
          <p:nvPr>
            <p:ph idx="4294967295" type="body"/>
          </p:nvPr>
        </p:nvSpPr>
        <p:spPr>
          <a:xfrm>
            <a:off x="3087103" y="420699"/>
            <a:ext cx="2696700" cy="26160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Clr>
                <a:schemeClr val="dk1"/>
              </a:buClr>
              <a:buSzPts val="2200"/>
              <a:buFont typeface="Arial"/>
              <a:buNone/>
            </a:pPr>
            <a:r>
              <a:rPr b="1" i="0" lang="ja" sz="1400" u="none">
                <a:solidFill>
                  <a:srgbClr val="434343"/>
                </a:solidFill>
                <a:latin typeface="Roboto"/>
                <a:ea typeface="Roboto"/>
                <a:cs typeface="Roboto"/>
                <a:sym typeface="Roboto"/>
              </a:rPr>
              <a:t>デモグラフィック情報</a:t>
            </a:r>
            <a:endParaRPr>
              <a:solidFill>
                <a:srgbClr val="434343"/>
              </a:solidFill>
            </a:endParaRPr>
          </a:p>
          <a:p>
            <a:pPr indent="0" lvl="0" marL="0" rtl="0" algn="l">
              <a:lnSpc>
                <a:spcPct val="115000"/>
              </a:lnSpc>
              <a:spcBef>
                <a:spcPts val="0"/>
              </a:spcBef>
              <a:spcAft>
                <a:spcPts val="0"/>
              </a:spcAft>
              <a:buClr>
                <a:schemeClr val="dk1"/>
              </a:buClr>
              <a:buSzPts val="2200"/>
              <a:buFont typeface="Arial"/>
              <a:buNone/>
            </a:pPr>
            <a:r>
              <a:rPr b="0" i="0" lang="ja" sz="1000" u="none">
                <a:solidFill>
                  <a:srgbClr val="262626"/>
                </a:solidFill>
                <a:latin typeface="Roboto"/>
                <a:ea typeface="Roboto"/>
                <a:cs typeface="Roboto"/>
                <a:sym typeface="Roboto"/>
              </a:rPr>
              <a:t>年齢は？ 収入は？ 居住地は？ ジェンダーアイデンティティーは？</a:t>
            </a:r>
            <a:br>
              <a:rPr lang="ja" sz="1000">
                <a:solidFill>
                  <a:srgbClr val="262626"/>
                </a:solidFill>
                <a:latin typeface="Roboto"/>
                <a:ea typeface="Roboto"/>
                <a:cs typeface="Roboto"/>
                <a:sym typeface="Roboto"/>
              </a:rPr>
            </a:b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2200"/>
              <a:buFont typeface="Arial"/>
              <a:buNone/>
            </a:pPr>
            <a:r>
              <a:t/>
            </a:r>
            <a:endParaRPr sz="1000">
              <a:solidFill>
                <a:srgbClr val="262626"/>
              </a:solidFill>
              <a:latin typeface="Roboto"/>
              <a:ea typeface="Roboto"/>
              <a:cs typeface="Roboto"/>
              <a:sym typeface="Roboto"/>
            </a:endParaRPr>
          </a:p>
          <a:p>
            <a:pPr indent="0" lvl="0" marL="0" rtl="0" algn="l">
              <a:lnSpc>
                <a:spcPct val="115000"/>
              </a:lnSpc>
              <a:spcBef>
                <a:spcPts val="0"/>
              </a:spcBef>
              <a:spcAft>
                <a:spcPts val="0"/>
              </a:spcAft>
              <a:buSzPts val="2200"/>
              <a:buNone/>
            </a:pPr>
            <a:r>
              <a:t/>
            </a:r>
            <a:endParaRPr b="1" sz="1400">
              <a:solidFill>
                <a:srgbClr val="434343"/>
              </a:solidFill>
              <a:latin typeface="Roboto"/>
              <a:ea typeface="Roboto"/>
              <a:cs typeface="Roboto"/>
              <a:sym typeface="Roboto"/>
            </a:endParaRPr>
          </a:p>
        </p:txBody>
      </p:sp>
      <p:sp>
        <p:nvSpPr>
          <p:cNvPr id="265" name="Google Shape;265;p7"/>
          <p:cNvSpPr/>
          <p:nvPr/>
        </p:nvSpPr>
        <p:spPr>
          <a:xfrm>
            <a:off x="2889575" y="3886200"/>
            <a:ext cx="3528900" cy="3886200"/>
          </a:xfrm>
          <a:prstGeom prst="roundRect">
            <a:avLst>
              <a:gd fmla="val 0" name="adj"/>
            </a:avLst>
          </a:prstGeom>
          <a:solidFill>
            <a:srgbClr val="D9E8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6" name="Google Shape;266;p7"/>
          <p:cNvSpPr txBox="1"/>
          <p:nvPr>
            <p:ph idx="4294967295" type="body"/>
          </p:nvPr>
        </p:nvSpPr>
        <p:spPr>
          <a:xfrm>
            <a:off x="8499100" y="0"/>
            <a:ext cx="1906200" cy="4731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i="0" lang="ja" sz="1000" u="none">
                <a:solidFill>
                  <a:srgbClr val="434343"/>
                </a:solidFill>
                <a:latin typeface="Open Sans"/>
                <a:ea typeface="Open Sans"/>
                <a:cs typeface="Open Sans"/>
                <a:sym typeface="Open Sans"/>
              </a:rPr>
              <a:t>営業のバイヤーペルソナ</a:t>
            </a:r>
            <a:endParaRPr i="1" sz="1000">
              <a:solidFill>
                <a:srgbClr val="434343"/>
              </a:solidFill>
              <a:latin typeface="Open Sans"/>
              <a:ea typeface="Open Sans"/>
              <a:cs typeface="Open Sans"/>
              <a:sym typeface="Open Sans"/>
            </a:endParaRPr>
          </a:p>
        </p:txBody>
      </p:sp>
      <p:sp>
        <p:nvSpPr>
          <p:cNvPr id="267" name="Google Shape;267;p7"/>
          <p:cNvSpPr txBox="1"/>
          <p:nvPr>
            <p:ph idx="4294967295" type="body"/>
          </p:nvPr>
        </p:nvSpPr>
        <p:spPr>
          <a:xfrm>
            <a:off x="192878" y="5081431"/>
            <a:ext cx="2696700" cy="26160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b="1" i="0" lang="ja" sz="1400" u="none">
                <a:solidFill>
                  <a:srgbClr val="434343"/>
                </a:solidFill>
                <a:latin typeface="Roboto"/>
                <a:ea typeface="Roboto"/>
                <a:cs typeface="Roboto"/>
                <a:sym typeface="Roboto"/>
              </a:rPr>
              <a:t>経歴 </a:t>
            </a:r>
            <a:endParaRPr>
              <a:solidFill>
                <a:srgbClr val="434343"/>
              </a:solidFill>
            </a:endParaRPr>
          </a:p>
          <a:p>
            <a:pPr indent="0" lvl="0" marL="0" rtl="0" algn="l">
              <a:lnSpc>
                <a:spcPct val="115000"/>
              </a:lnSpc>
              <a:spcBef>
                <a:spcPts val="0"/>
              </a:spcBef>
              <a:spcAft>
                <a:spcPts val="0"/>
              </a:spcAft>
              <a:buSzPts val="2200"/>
              <a:buNone/>
            </a:pPr>
            <a:r>
              <a:rPr b="0" i="0" lang="ja" sz="1000" u="none">
                <a:solidFill>
                  <a:srgbClr val="262626"/>
                </a:solidFill>
                <a:latin typeface="Roboto"/>
                <a:ea typeface="Roboto"/>
                <a:cs typeface="Roboto"/>
                <a:sym typeface="Roboto"/>
              </a:rPr>
              <a:t>職業、職歴は？家族構成は？ ライフスタイルは？お金の使い方は？ </a:t>
            </a:r>
            <a:br>
              <a:rPr lang="ja" sz="1000">
                <a:solidFill>
                  <a:srgbClr val="262626"/>
                </a:solidFill>
                <a:latin typeface="Roboto"/>
                <a:ea typeface="Roboto"/>
                <a:cs typeface="Roboto"/>
                <a:sym typeface="Roboto"/>
              </a:rPr>
            </a:b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0" lvl="0" marL="0" rtl="0" algn="l">
              <a:lnSpc>
                <a:spcPct val="115000"/>
              </a:lnSpc>
              <a:spcBef>
                <a:spcPts val="0"/>
              </a:spcBef>
              <a:spcAft>
                <a:spcPts val="0"/>
              </a:spcAft>
              <a:buSzPts val="2200"/>
              <a:buNone/>
            </a:pPr>
            <a:r>
              <a:t/>
            </a:r>
            <a:endParaRPr sz="1000">
              <a:solidFill>
                <a:srgbClr val="262626"/>
              </a:solidFill>
              <a:latin typeface="Roboto"/>
              <a:ea typeface="Roboto"/>
              <a:cs typeface="Roboto"/>
              <a:sym typeface="Roboto"/>
            </a:endParaRPr>
          </a:p>
        </p:txBody>
      </p:sp>
      <p:sp>
        <p:nvSpPr>
          <p:cNvPr id="268" name="Google Shape;268;p7"/>
          <p:cNvSpPr txBox="1"/>
          <p:nvPr>
            <p:ph idx="4294967295" type="body"/>
          </p:nvPr>
        </p:nvSpPr>
        <p:spPr>
          <a:xfrm>
            <a:off x="6717775" y="420700"/>
            <a:ext cx="3214500" cy="26160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Roboto"/>
                <a:ea typeface="Roboto"/>
                <a:cs typeface="Roboto"/>
                <a:sym typeface="Roboto"/>
              </a:rPr>
              <a:t>コミュニケーション／スケジュール</a:t>
            </a:r>
            <a:endParaRPr>
              <a:solidFill>
                <a:srgbClr val="434343"/>
              </a:solidFill>
            </a:endParaRPr>
          </a:p>
          <a:p>
            <a:pPr indent="0" lvl="0" marL="0" rtl="0" algn="l">
              <a:lnSpc>
                <a:spcPct val="115000"/>
              </a:lnSpc>
              <a:spcBef>
                <a:spcPts val="0"/>
              </a:spcBef>
              <a:spcAft>
                <a:spcPts val="0"/>
              </a:spcAft>
              <a:buSzPts val="2200"/>
              <a:buNone/>
            </a:pPr>
            <a:r>
              <a:rPr b="0" i="0" lang="ja" sz="1000" u="none">
                <a:solidFill>
                  <a:srgbClr val="262626"/>
                </a:solidFill>
                <a:latin typeface="Roboto"/>
                <a:ea typeface="Roboto"/>
                <a:cs typeface="Roboto"/>
                <a:sym typeface="Roboto"/>
              </a:rPr>
              <a:t>好みのデバイスは？ 好きなコミュニケーション手段（Eメール、電話、Slack、Zoom、Loomなど）は？ 勤務時間は？ </a:t>
            </a:r>
            <a:br>
              <a:rPr lang="ja" sz="1000">
                <a:solidFill>
                  <a:srgbClr val="262626"/>
                </a:solidFill>
                <a:latin typeface="Roboto"/>
                <a:ea typeface="Roboto"/>
                <a:cs typeface="Roboto"/>
                <a:sym typeface="Roboto"/>
              </a:rPr>
            </a:b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0" lvl="0" marL="0" rtl="0" algn="l">
              <a:lnSpc>
                <a:spcPct val="115000"/>
              </a:lnSpc>
              <a:spcBef>
                <a:spcPts val="0"/>
              </a:spcBef>
              <a:spcAft>
                <a:spcPts val="0"/>
              </a:spcAft>
              <a:buSzPts val="2200"/>
              <a:buNone/>
            </a:pPr>
            <a:r>
              <a:t/>
            </a:r>
            <a:endParaRPr sz="1000">
              <a:solidFill>
                <a:srgbClr val="262626"/>
              </a:solidFill>
              <a:latin typeface="Roboto"/>
              <a:ea typeface="Roboto"/>
              <a:cs typeface="Roboto"/>
              <a:sym typeface="Roboto"/>
            </a:endParaRPr>
          </a:p>
          <a:p>
            <a:pPr indent="0" lvl="0" marL="0" rtl="0" algn="l">
              <a:lnSpc>
                <a:spcPct val="115000"/>
              </a:lnSpc>
              <a:spcBef>
                <a:spcPts val="0"/>
              </a:spcBef>
              <a:spcAft>
                <a:spcPts val="0"/>
              </a:spcAft>
              <a:buSzPts val="2200"/>
              <a:buNone/>
            </a:pPr>
            <a:r>
              <a:t/>
            </a:r>
            <a:endParaRPr b="1" sz="1400">
              <a:solidFill>
                <a:srgbClr val="434343"/>
              </a:solidFill>
              <a:latin typeface="Roboto"/>
              <a:ea typeface="Roboto"/>
              <a:cs typeface="Roboto"/>
              <a:sym typeface="Roboto"/>
            </a:endParaRPr>
          </a:p>
        </p:txBody>
      </p:sp>
      <p:sp>
        <p:nvSpPr>
          <p:cNvPr id="269" name="Google Shape;269;p7"/>
          <p:cNvSpPr txBox="1"/>
          <p:nvPr>
            <p:ph idx="4294967295" type="body"/>
          </p:nvPr>
        </p:nvSpPr>
        <p:spPr>
          <a:xfrm>
            <a:off x="3087103" y="4133424"/>
            <a:ext cx="2696700" cy="26160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Roboto"/>
                <a:ea typeface="Roboto"/>
                <a:cs typeface="Roboto"/>
                <a:sym typeface="Roboto"/>
              </a:rPr>
              <a:t>目標／指標／動機付け</a:t>
            </a:r>
            <a:endParaRPr>
              <a:solidFill>
                <a:srgbClr val="434343"/>
              </a:solidFill>
            </a:endParaRPr>
          </a:p>
          <a:p>
            <a:pPr indent="0" lvl="0" marL="0" rtl="0" algn="l">
              <a:lnSpc>
                <a:spcPct val="115000"/>
              </a:lnSpc>
              <a:spcBef>
                <a:spcPts val="0"/>
              </a:spcBef>
              <a:spcAft>
                <a:spcPts val="0"/>
              </a:spcAft>
              <a:buSzPts val="2200"/>
              <a:buNone/>
            </a:pPr>
            <a:r>
              <a:rPr b="0" i="0" lang="ja" sz="1000" u="none">
                <a:solidFill>
                  <a:srgbClr val="262626"/>
                </a:solidFill>
                <a:latin typeface="Roboto"/>
                <a:ea typeface="Roboto"/>
                <a:cs typeface="Roboto"/>
                <a:sym typeface="Roboto"/>
              </a:rPr>
              <a:t>1番、2番目の目標は？ それは、個人的な目標か、仕事上の目標か？ 最も重視する指標は何か？ 動機付けは？ </a:t>
            </a:r>
            <a:br>
              <a:rPr lang="ja" sz="1000">
                <a:solidFill>
                  <a:srgbClr val="262626"/>
                </a:solidFill>
                <a:latin typeface="Roboto"/>
                <a:ea typeface="Roboto"/>
                <a:cs typeface="Roboto"/>
                <a:sym typeface="Roboto"/>
              </a:rPr>
            </a:b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0" lvl="0" marL="0" rtl="0" algn="l">
              <a:lnSpc>
                <a:spcPct val="115000"/>
              </a:lnSpc>
              <a:spcBef>
                <a:spcPts val="0"/>
              </a:spcBef>
              <a:spcAft>
                <a:spcPts val="0"/>
              </a:spcAft>
              <a:buSzPts val="2200"/>
              <a:buNone/>
            </a:pPr>
            <a:r>
              <a:t/>
            </a:r>
            <a:endParaRPr sz="1000">
              <a:solidFill>
                <a:srgbClr val="262626"/>
              </a:solidFill>
              <a:latin typeface="Roboto"/>
              <a:ea typeface="Roboto"/>
              <a:cs typeface="Roboto"/>
              <a:sym typeface="Roboto"/>
            </a:endParaRPr>
          </a:p>
          <a:p>
            <a:pPr indent="0" lvl="0" marL="0" rtl="0" algn="l">
              <a:lnSpc>
                <a:spcPct val="115000"/>
              </a:lnSpc>
              <a:spcBef>
                <a:spcPts val="0"/>
              </a:spcBef>
              <a:spcAft>
                <a:spcPts val="0"/>
              </a:spcAft>
              <a:buSzPts val="2200"/>
              <a:buNone/>
            </a:pPr>
            <a:r>
              <a:t/>
            </a:r>
            <a:endParaRPr b="1" sz="1400">
              <a:solidFill>
                <a:srgbClr val="434343"/>
              </a:solidFill>
              <a:latin typeface="Roboto"/>
              <a:ea typeface="Roboto"/>
              <a:cs typeface="Roboto"/>
              <a:sym typeface="Roboto"/>
            </a:endParaRPr>
          </a:p>
        </p:txBody>
      </p:sp>
      <p:sp>
        <p:nvSpPr>
          <p:cNvPr id="270" name="Google Shape;270;p7"/>
          <p:cNvSpPr txBox="1"/>
          <p:nvPr>
            <p:ph idx="4294967295" type="body"/>
          </p:nvPr>
        </p:nvSpPr>
        <p:spPr>
          <a:xfrm>
            <a:off x="6752128" y="4133424"/>
            <a:ext cx="2696700" cy="26160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0"/>
              </a:spcAft>
              <a:buSzPts val="2200"/>
              <a:buNone/>
            </a:pPr>
            <a:r>
              <a:rPr b="1" i="0" lang="ja" sz="1400" u="none">
                <a:solidFill>
                  <a:srgbClr val="434343"/>
                </a:solidFill>
                <a:latin typeface="Roboto"/>
                <a:ea typeface="Roboto"/>
                <a:cs typeface="Roboto"/>
                <a:sym typeface="Roboto"/>
              </a:rPr>
              <a:t>パーソナリティー</a:t>
            </a:r>
            <a:endParaRPr>
              <a:solidFill>
                <a:srgbClr val="434343"/>
              </a:solidFill>
            </a:endParaRPr>
          </a:p>
          <a:p>
            <a:pPr indent="0" lvl="0" marL="0" rtl="0" algn="l">
              <a:lnSpc>
                <a:spcPct val="115000"/>
              </a:lnSpc>
              <a:spcBef>
                <a:spcPts val="0"/>
              </a:spcBef>
              <a:spcAft>
                <a:spcPts val="0"/>
              </a:spcAft>
              <a:buSzPts val="2200"/>
              <a:buNone/>
            </a:pPr>
            <a:r>
              <a:rPr b="0" i="0" lang="ja" sz="1000" u="none">
                <a:solidFill>
                  <a:srgbClr val="262626"/>
                </a:solidFill>
                <a:latin typeface="Roboto"/>
                <a:ea typeface="Roboto"/>
                <a:cs typeface="Roboto"/>
                <a:sym typeface="Roboto"/>
              </a:rPr>
              <a:t>内向的か、外向的か？ 率直で正直なタイプか、じっくり考えて質問するタイプか？  </a:t>
            </a:r>
            <a:br>
              <a:rPr lang="ja" sz="1000">
                <a:solidFill>
                  <a:srgbClr val="262626"/>
                </a:solidFill>
                <a:latin typeface="Roboto"/>
                <a:ea typeface="Roboto"/>
                <a:cs typeface="Roboto"/>
                <a:sym typeface="Roboto"/>
              </a:rPr>
            </a:b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200660" lvl="0" marL="228600" rtl="0" algn="l">
              <a:lnSpc>
                <a:spcPct val="115000"/>
              </a:lnSpc>
              <a:spcBef>
                <a:spcPts val="0"/>
              </a:spcBef>
              <a:spcAft>
                <a:spcPts val="0"/>
              </a:spcAft>
              <a:buClr>
                <a:srgbClr val="262626"/>
              </a:buClr>
              <a:buSzPts val="1000"/>
              <a:buFont typeface="Roboto"/>
              <a:buChar char="●"/>
            </a:pPr>
            <a:r>
              <a:rPr b="0" i="0" lang="ja" sz="1000" u="none">
                <a:solidFill>
                  <a:srgbClr val="262626"/>
                </a:solidFill>
                <a:latin typeface="Roboto"/>
                <a:ea typeface="Roboto"/>
                <a:cs typeface="Roboto"/>
                <a:sym typeface="Roboto"/>
              </a:rPr>
              <a:t>ここにテキストを挿入してください </a:t>
            </a:r>
            <a:endParaRPr sz="1000">
              <a:solidFill>
                <a:srgbClr val="262626"/>
              </a:solidFill>
              <a:latin typeface="Roboto"/>
              <a:ea typeface="Roboto"/>
              <a:cs typeface="Roboto"/>
              <a:sym typeface="Roboto"/>
            </a:endParaRPr>
          </a:p>
          <a:p>
            <a:pPr indent="0" lvl="0" marL="0" rtl="0" algn="l">
              <a:lnSpc>
                <a:spcPct val="115000"/>
              </a:lnSpc>
              <a:spcBef>
                <a:spcPts val="0"/>
              </a:spcBef>
              <a:spcAft>
                <a:spcPts val="0"/>
              </a:spcAft>
              <a:buSzPts val="2200"/>
              <a:buNone/>
            </a:pPr>
            <a:r>
              <a:t/>
            </a:r>
            <a:endParaRPr sz="1000">
              <a:solidFill>
                <a:srgbClr val="262626"/>
              </a:solidFill>
              <a:latin typeface="Roboto"/>
              <a:ea typeface="Roboto"/>
              <a:cs typeface="Roboto"/>
              <a:sym typeface="Roboto"/>
            </a:endParaRPr>
          </a:p>
          <a:p>
            <a:pPr indent="0" lvl="0" marL="0" rtl="0" algn="l">
              <a:lnSpc>
                <a:spcPct val="115000"/>
              </a:lnSpc>
              <a:spcBef>
                <a:spcPts val="0"/>
              </a:spcBef>
              <a:spcAft>
                <a:spcPts val="0"/>
              </a:spcAft>
              <a:buSzPts val="2200"/>
              <a:buNone/>
            </a:pPr>
            <a:r>
              <a:t/>
            </a:r>
            <a:endParaRPr b="1" sz="1400">
              <a:solidFill>
                <a:srgbClr val="434343"/>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2F3"/>
        </a:solidFill>
      </p:bgPr>
    </p:bg>
    <p:spTree>
      <p:nvGrpSpPr>
        <p:cNvPr id="274" name="Shape 274"/>
        <p:cNvGrpSpPr/>
        <p:nvPr/>
      </p:nvGrpSpPr>
      <p:grpSpPr>
        <a:xfrm>
          <a:off x="0" y="0"/>
          <a:ext cx="0" cy="0"/>
          <a:chOff x="0" y="0"/>
          <a:chExt cx="0" cy="0"/>
        </a:xfrm>
      </p:grpSpPr>
      <p:sp>
        <p:nvSpPr>
          <p:cNvPr id="275" name="Google Shape;275;p8"/>
          <p:cNvSpPr/>
          <p:nvPr/>
        </p:nvSpPr>
        <p:spPr>
          <a:xfrm>
            <a:off x="6418425" y="0"/>
            <a:ext cx="3639900" cy="2717100"/>
          </a:xfrm>
          <a:prstGeom prst="roundRect">
            <a:avLst>
              <a:gd fmla="val 0" name="adj"/>
            </a:avLst>
          </a:prstGeom>
          <a:solidFill>
            <a:srgbClr val="DFEE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6" name="Google Shape;276;p8"/>
          <p:cNvSpPr/>
          <p:nvPr/>
        </p:nvSpPr>
        <p:spPr>
          <a:xfrm>
            <a:off x="6418425" y="2717100"/>
            <a:ext cx="3639900" cy="2863200"/>
          </a:xfrm>
          <a:prstGeom prst="roundRect">
            <a:avLst>
              <a:gd fmla="val 0" name="adj"/>
            </a:avLst>
          </a:prstGeom>
          <a:solidFill>
            <a:srgbClr val="B3C7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7" name="Google Shape;277;p8"/>
          <p:cNvSpPr/>
          <p:nvPr/>
        </p:nvSpPr>
        <p:spPr>
          <a:xfrm>
            <a:off x="9725" y="3886200"/>
            <a:ext cx="2879700" cy="3886200"/>
          </a:xfrm>
          <a:prstGeom prst="roundRect">
            <a:avLst>
              <a:gd fmla="val 0" name="adj"/>
            </a:avLst>
          </a:prstGeom>
          <a:solidFill>
            <a:srgbClr val="EBF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8" name="Google Shape;278;p8"/>
          <p:cNvSpPr/>
          <p:nvPr/>
        </p:nvSpPr>
        <p:spPr>
          <a:xfrm>
            <a:off x="-21075" y="3359625"/>
            <a:ext cx="2913900" cy="1611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9" name="Google Shape;279;p8"/>
          <p:cNvPicPr preferRelativeResize="0"/>
          <p:nvPr/>
        </p:nvPicPr>
        <p:blipFill rotWithShape="1">
          <a:blip r:embed="rId3">
            <a:alphaModFix/>
          </a:blip>
          <a:srcRect b="0" l="21098" r="21098" t="0"/>
          <a:stretch/>
        </p:blipFill>
        <p:spPr>
          <a:xfrm>
            <a:off x="-24175" y="0"/>
            <a:ext cx="2913750" cy="3359627"/>
          </a:xfrm>
          <a:prstGeom prst="rect">
            <a:avLst/>
          </a:prstGeom>
          <a:noFill/>
          <a:ln>
            <a:noFill/>
          </a:ln>
        </p:spPr>
      </p:pic>
      <p:sp>
        <p:nvSpPr>
          <p:cNvPr id="280" name="Google Shape;280;p8"/>
          <p:cNvSpPr/>
          <p:nvPr/>
        </p:nvSpPr>
        <p:spPr>
          <a:xfrm>
            <a:off x="2889575" y="0"/>
            <a:ext cx="3528900" cy="2717100"/>
          </a:xfrm>
          <a:prstGeom prst="roundRect">
            <a:avLst>
              <a:gd fmla="val 0" name="adj"/>
            </a:avLst>
          </a:prstGeom>
          <a:solidFill>
            <a:srgbClr val="CADD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1" name="Google Shape;281;p8"/>
          <p:cNvSpPr txBox="1"/>
          <p:nvPr/>
        </p:nvSpPr>
        <p:spPr>
          <a:xfrm>
            <a:off x="9725" y="3533175"/>
            <a:ext cx="2879700" cy="13218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5400"/>
              <a:buFont typeface="Arial"/>
              <a:buNone/>
            </a:pPr>
            <a:r>
              <a:rPr i="0" lang="ja" sz="2300" u="none" cap="none" strike="noStrike">
                <a:solidFill>
                  <a:srgbClr val="434343"/>
                </a:solidFill>
                <a:latin typeface="Open Sans ExtraBold"/>
                <a:ea typeface="Open Sans ExtraBold"/>
                <a:cs typeface="Open Sans ExtraBold"/>
                <a:sym typeface="Open Sans ExtraBold"/>
              </a:rPr>
              <a:t>山下</a:t>
            </a:r>
            <a:r>
              <a:rPr b="1" i="0" lang="ja" sz="2300" u="none" cap="none" strike="noStrike">
                <a:solidFill>
                  <a:srgbClr val="434343"/>
                </a:solidFill>
                <a:latin typeface="Open Sans"/>
                <a:ea typeface="Open Sans"/>
                <a:cs typeface="Open Sans"/>
                <a:sym typeface="Open Sans"/>
              </a:rPr>
              <a:t> 浩一　</a:t>
            </a:r>
            <a:br>
              <a:rPr b="1" i="0" lang="ja" sz="2300" u="none" cap="none" strike="noStrike">
                <a:solidFill>
                  <a:srgbClr val="434343"/>
                </a:solidFill>
                <a:latin typeface="Open Sans"/>
                <a:ea typeface="Open Sans"/>
                <a:cs typeface="Open Sans"/>
                <a:sym typeface="Open Sans"/>
              </a:rPr>
            </a:br>
            <a:endParaRPr b="1" i="0" sz="2300" u="none" cap="none" strike="noStrike">
              <a:solidFill>
                <a:srgbClr val="434343"/>
              </a:solidFill>
              <a:latin typeface="Open Sans"/>
              <a:ea typeface="Open Sans"/>
              <a:cs typeface="Open Sans"/>
              <a:sym typeface="Open Sans"/>
            </a:endParaRPr>
          </a:p>
          <a:p>
            <a:pPr indent="0" lvl="0" marL="0" marR="0" rtl="0" algn="l">
              <a:lnSpc>
                <a:spcPct val="80000"/>
              </a:lnSpc>
              <a:spcBef>
                <a:spcPts val="0"/>
              </a:spcBef>
              <a:spcAft>
                <a:spcPts val="0"/>
              </a:spcAft>
              <a:buClr>
                <a:srgbClr val="000000"/>
              </a:buClr>
              <a:buSzPts val="5400"/>
              <a:buFont typeface="Arial"/>
              <a:buNone/>
            </a:pPr>
            <a:r>
              <a:rPr b="1" i="0" lang="ja" sz="1900" u="none" cap="none" strike="noStrike">
                <a:solidFill>
                  <a:srgbClr val="434343"/>
                </a:solidFill>
                <a:latin typeface="Open Sans"/>
                <a:ea typeface="Open Sans"/>
                <a:cs typeface="Open Sans"/>
                <a:sym typeface="Open Sans"/>
              </a:rPr>
              <a:t>（やました</a:t>
            </a:r>
            <a:r>
              <a:rPr b="1" lang="ja" sz="1900">
                <a:solidFill>
                  <a:srgbClr val="434343"/>
                </a:solidFill>
                <a:latin typeface="Open Sans"/>
                <a:ea typeface="Open Sans"/>
                <a:cs typeface="Open Sans"/>
                <a:sym typeface="Open Sans"/>
              </a:rPr>
              <a:t> </a:t>
            </a:r>
            <a:r>
              <a:rPr b="1" i="0" lang="ja" sz="1900" u="none" cap="none" strike="noStrike">
                <a:solidFill>
                  <a:srgbClr val="434343"/>
                </a:solidFill>
                <a:latin typeface="Open Sans"/>
                <a:ea typeface="Open Sans"/>
                <a:cs typeface="Open Sans"/>
                <a:sym typeface="Open Sans"/>
              </a:rPr>
              <a:t>こういち）</a:t>
            </a:r>
            <a:endParaRPr b="1" i="0" sz="1900" u="none" cap="none" strike="noStrike">
              <a:solidFill>
                <a:srgbClr val="434343"/>
              </a:solidFill>
              <a:latin typeface="Open Sans"/>
              <a:ea typeface="Open Sans"/>
              <a:cs typeface="Open Sans"/>
              <a:sym typeface="Open Sans"/>
            </a:endParaRPr>
          </a:p>
        </p:txBody>
      </p:sp>
      <p:sp>
        <p:nvSpPr>
          <p:cNvPr id="282" name="Google Shape;282;p8"/>
          <p:cNvSpPr txBox="1"/>
          <p:nvPr>
            <p:ph idx="4294967295" type="body"/>
          </p:nvPr>
        </p:nvSpPr>
        <p:spPr>
          <a:xfrm>
            <a:off x="3087103" y="420699"/>
            <a:ext cx="2696700" cy="26160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自社の役割</a:t>
            </a:r>
            <a:endParaRPr>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rPr i="0" lang="ja" sz="1000" u="none">
                <a:solidFill>
                  <a:srgbClr val="262626"/>
                </a:solidFill>
                <a:latin typeface="Open Sans"/>
                <a:ea typeface="Open Sans"/>
                <a:cs typeface="Open Sans"/>
                <a:sym typeface="Open Sans"/>
              </a:rPr>
              <a:t>ペルソナの目標達成や課題克服を手助けするために自社ができることは何か？</a:t>
            </a:r>
            <a:br>
              <a:rPr lang="ja" sz="1000">
                <a:solidFill>
                  <a:srgbClr val="262626"/>
                </a:solidFill>
                <a:latin typeface="Open Sans"/>
                <a:ea typeface="Open Sans"/>
                <a:cs typeface="Open Sans"/>
                <a:sym typeface="Open Sans"/>
              </a:rPr>
            </a:b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b="1" sz="1400">
              <a:solidFill>
                <a:srgbClr val="434343"/>
              </a:solidFill>
              <a:latin typeface="Open Sans"/>
              <a:ea typeface="Open Sans"/>
              <a:cs typeface="Open Sans"/>
              <a:sym typeface="Open Sans"/>
            </a:endParaRPr>
          </a:p>
        </p:txBody>
      </p:sp>
      <p:sp>
        <p:nvSpPr>
          <p:cNvPr id="283" name="Google Shape;283;p8"/>
          <p:cNvSpPr/>
          <p:nvPr/>
        </p:nvSpPr>
        <p:spPr>
          <a:xfrm>
            <a:off x="2889575" y="2717100"/>
            <a:ext cx="3528900" cy="2863200"/>
          </a:xfrm>
          <a:prstGeom prst="roundRect">
            <a:avLst>
              <a:gd fmla="val 0" name="adj"/>
            </a:avLst>
          </a:prstGeom>
          <a:solidFill>
            <a:srgbClr val="D9E8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p8"/>
          <p:cNvSpPr txBox="1"/>
          <p:nvPr>
            <p:ph idx="4294967295" type="body"/>
          </p:nvPr>
        </p:nvSpPr>
        <p:spPr>
          <a:xfrm>
            <a:off x="8499100" y="0"/>
            <a:ext cx="1906200" cy="4731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i="0" lang="ja" sz="1000" u="none">
                <a:solidFill>
                  <a:srgbClr val="434343"/>
                </a:solidFill>
                <a:latin typeface="Open Sans"/>
                <a:ea typeface="Open Sans"/>
                <a:cs typeface="Open Sans"/>
                <a:sym typeface="Open Sans"/>
              </a:rPr>
              <a:t>営業のバイヤーペルソナ</a:t>
            </a:r>
            <a:endParaRPr i="1" sz="1000">
              <a:solidFill>
                <a:srgbClr val="434343"/>
              </a:solidFill>
              <a:latin typeface="Open Sans"/>
              <a:ea typeface="Open Sans"/>
              <a:cs typeface="Open Sans"/>
              <a:sym typeface="Open Sans"/>
            </a:endParaRPr>
          </a:p>
        </p:txBody>
      </p:sp>
      <p:sp>
        <p:nvSpPr>
          <p:cNvPr id="285" name="Google Shape;285;p8"/>
          <p:cNvSpPr txBox="1"/>
          <p:nvPr>
            <p:ph idx="4294967295" type="body"/>
          </p:nvPr>
        </p:nvSpPr>
        <p:spPr>
          <a:xfrm>
            <a:off x="192878" y="5081431"/>
            <a:ext cx="2696700" cy="26160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Clr>
                <a:srgbClr val="000000"/>
              </a:buClr>
              <a:buSzPts val="2200"/>
              <a:buFont typeface="Arial"/>
              <a:buNone/>
            </a:pPr>
            <a:r>
              <a:rPr b="1" i="0" lang="ja" sz="1400" u="none">
                <a:solidFill>
                  <a:srgbClr val="434343"/>
                </a:solidFill>
                <a:latin typeface="Open Sans"/>
                <a:ea typeface="Open Sans"/>
                <a:cs typeface="Open Sans"/>
                <a:sym typeface="Open Sans"/>
              </a:rPr>
              <a:t>課題</a:t>
            </a:r>
            <a:endParaRPr>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rPr i="0" lang="ja" sz="1000" u="none">
                <a:solidFill>
                  <a:srgbClr val="262626"/>
                </a:solidFill>
                <a:latin typeface="Open Sans"/>
                <a:ea typeface="Open Sans"/>
                <a:cs typeface="Open Sans"/>
                <a:sym typeface="Open Sans"/>
              </a:rPr>
              <a:t>ペルソナの目標達成を阻んでいるものは何か？ また、成功を阻害する要因は何か？</a:t>
            </a:r>
            <a:br>
              <a:rPr lang="ja" sz="1000">
                <a:solidFill>
                  <a:srgbClr val="262626"/>
                </a:solidFill>
                <a:latin typeface="Open Sans"/>
                <a:ea typeface="Open Sans"/>
                <a:cs typeface="Open Sans"/>
                <a:sym typeface="Open Sans"/>
              </a:rPr>
            </a:b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sz="1000">
              <a:solidFill>
                <a:srgbClr val="262626"/>
              </a:solidFill>
              <a:latin typeface="Open Sans"/>
              <a:ea typeface="Open Sans"/>
              <a:cs typeface="Open Sans"/>
              <a:sym typeface="Open Sans"/>
            </a:endParaRPr>
          </a:p>
        </p:txBody>
      </p:sp>
      <p:sp>
        <p:nvSpPr>
          <p:cNvPr id="286" name="Google Shape;286;p8"/>
          <p:cNvSpPr txBox="1"/>
          <p:nvPr>
            <p:ph idx="4294967295" type="body"/>
          </p:nvPr>
        </p:nvSpPr>
        <p:spPr>
          <a:xfrm>
            <a:off x="6752128" y="420699"/>
            <a:ext cx="2696700" cy="26160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実際のコメント</a:t>
            </a:r>
            <a:endParaRPr>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rPr i="0" lang="ja" sz="1000" u="none">
                <a:solidFill>
                  <a:srgbClr val="262626"/>
                </a:solidFill>
                <a:latin typeface="Open Sans"/>
                <a:ea typeface="Open Sans"/>
                <a:cs typeface="Open Sans"/>
                <a:sym typeface="Open Sans"/>
              </a:rPr>
              <a:t>目標や課題などについて</a:t>
            </a:r>
            <a:br>
              <a:rPr lang="ja" sz="1000">
                <a:solidFill>
                  <a:srgbClr val="262626"/>
                </a:solidFill>
                <a:latin typeface="Open Sans"/>
                <a:ea typeface="Open Sans"/>
                <a:cs typeface="Open Sans"/>
                <a:sym typeface="Open Sans"/>
              </a:rPr>
            </a:b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b="1" sz="1400">
              <a:solidFill>
                <a:srgbClr val="434343"/>
              </a:solidFill>
              <a:latin typeface="Open Sans"/>
              <a:ea typeface="Open Sans"/>
              <a:cs typeface="Open Sans"/>
              <a:sym typeface="Open Sans"/>
            </a:endParaRPr>
          </a:p>
        </p:txBody>
      </p:sp>
      <p:sp>
        <p:nvSpPr>
          <p:cNvPr id="287" name="Google Shape;287;p8"/>
          <p:cNvSpPr txBox="1"/>
          <p:nvPr>
            <p:ph idx="4294967295" type="body"/>
          </p:nvPr>
        </p:nvSpPr>
        <p:spPr>
          <a:xfrm>
            <a:off x="3087103" y="2964324"/>
            <a:ext cx="2696700" cy="26160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典型的な断り方</a:t>
            </a:r>
            <a:endParaRPr>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rPr i="0" lang="ja" sz="1000" u="none">
                <a:solidFill>
                  <a:srgbClr val="262626"/>
                </a:solidFill>
                <a:latin typeface="Open Sans"/>
                <a:ea typeface="Open Sans"/>
                <a:cs typeface="Open Sans"/>
                <a:sym typeface="Open Sans"/>
              </a:rPr>
              <a:t>自社の製品やサービスを購入しない理由は何か？</a:t>
            </a:r>
            <a:br>
              <a:rPr lang="ja" sz="1000">
                <a:solidFill>
                  <a:srgbClr val="262626"/>
                </a:solidFill>
                <a:latin typeface="Open Sans"/>
                <a:ea typeface="Open Sans"/>
                <a:cs typeface="Open Sans"/>
                <a:sym typeface="Open Sans"/>
              </a:rPr>
            </a:b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b="1" sz="1400">
              <a:solidFill>
                <a:srgbClr val="434343"/>
              </a:solidFill>
              <a:latin typeface="Open Sans"/>
              <a:ea typeface="Open Sans"/>
              <a:cs typeface="Open Sans"/>
              <a:sym typeface="Open Sans"/>
            </a:endParaRPr>
          </a:p>
        </p:txBody>
      </p:sp>
      <p:sp>
        <p:nvSpPr>
          <p:cNvPr id="288" name="Google Shape;288;p8"/>
          <p:cNvSpPr txBox="1"/>
          <p:nvPr>
            <p:ph idx="4294967295" type="body"/>
          </p:nvPr>
        </p:nvSpPr>
        <p:spPr>
          <a:xfrm>
            <a:off x="6752128" y="2964324"/>
            <a:ext cx="2696700" cy="26160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b="1" i="0" lang="ja" sz="1400" u="none">
                <a:solidFill>
                  <a:srgbClr val="434343"/>
                </a:solidFill>
                <a:latin typeface="Open Sans"/>
                <a:ea typeface="Open Sans"/>
                <a:cs typeface="Open Sans"/>
                <a:sym typeface="Open Sans"/>
              </a:rPr>
              <a:t>マーケティングメッセージ</a:t>
            </a:r>
            <a:endParaRPr>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rPr i="0" lang="ja" sz="1000" u="none">
                <a:solidFill>
                  <a:srgbClr val="262626"/>
                </a:solidFill>
                <a:latin typeface="Open Sans"/>
                <a:ea typeface="Open Sans"/>
                <a:cs typeface="Open Sans"/>
                <a:sym typeface="Open Sans"/>
              </a:rPr>
              <a:t>どのようにソリューションを説明すれば、ペルソナに最も大きな影響を与えられるか？ また、ペルソナに最も寄り添うものは何か？</a:t>
            </a:r>
            <a:br>
              <a:rPr lang="ja" sz="1000">
                <a:solidFill>
                  <a:srgbClr val="262626"/>
                </a:solidFill>
                <a:latin typeface="Open Sans"/>
                <a:ea typeface="Open Sans"/>
                <a:cs typeface="Open Sans"/>
                <a:sym typeface="Open Sans"/>
              </a:rPr>
            </a:b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b="1" sz="1400">
              <a:solidFill>
                <a:srgbClr val="434343"/>
              </a:solidFill>
              <a:latin typeface="Open Sans"/>
              <a:ea typeface="Open Sans"/>
              <a:cs typeface="Open Sans"/>
              <a:sym typeface="Open Sans"/>
            </a:endParaRPr>
          </a:p>
        </p:txBody>
      </p:sp>
      <p:sp>
        <p:nvSpPr>
          <p:cNvPr id="289" name="Google Shape;289;p8"/>
          <p:cNvSpPr/>
          <p:nvPr/>
        </p:nvSpPr>
        <p:spPr>
          <a:xfrm>
            <a:off x="2892825" y="5580325"/>
            <a:ext cx="7165500" cy="2192100"/>
          </a:xfrm>
          <a:prstGeom prst="roundRect">
            <a:avLst>
              <a:gd fmla="val 0" name="adj"/>
            </a:avLst>
          </a:prstGeom>
          <a:solidFill>
            <a:srgbClr val="CADD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0" name="Google Shape;290;p8"/>
          <p:cNvSpPr txBox="1"/>
          <p:nvPr>
            <p:ph idx="4294967295" type="body"/>
          </p:nvPr>
        </p:nvSpPr>
        <p:spPr>
          <a:xfrm>
            <a:off x="3087100" y="5774900"/>
            <a:ext cx="5559300" cy="16821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Clr>
                <a:schemeClr val="dk1"/>
              </a:buClr>
              <a:buSzPts val="2200"/>
              <a:buFont typeface="Arial"/>
              <a:buNone/>
            </a:pPr>
            <a:r>
              <a:rPr b="1" i="0" lang="ja" sz="1400" u="none">
                <a:solidFill>
                  <a:srgbClr val="434343"/>
                </a:solidFill>
                <a:latin typeface="Open Sans"/>
                <a:ea typeface="Open Sans"/>
                <a:cs typeface="Open Sans"/>
                <a:sym typeface="Open Sans"/>
              </a:rPr>
              <a:t>売り文句／キャッチコピー</a:t>
            </a:r>
            <a:endParaRPr>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rPr i="0" lang="ja" sz="1000" u="none">
                <a:solidFill>
                  <a:srgbClr val="262626"/>
                </a:solidFill>
                <a:latin typeface="Open Sans"/>
                <a:ea typeface="Open Sans"/>
                <a:cs typeface="Open Sans"/>
                <a:sym typeface="Open Sans"/>
              </a:rPr>
              <a:t>1文または数単語で、ペルソナに自社のソリューションを売り込むとしたら</a:t>
            </a:r>
            <a:br>
              <a:rPr lang="ja" sz="1000">
                <a:solidFill>
                  <a:srgbClr val="262626"/>
                </a:solidFill>
                <a:latin typeface="Open Sans"/>
                <a:ea typeface="Open Sans"/>
                <a:cs typeface="Open Sans"/>
                <a:sym typeface="Open Sans"/>
              </a:rPr>
            </a:b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200660" lvl="0" marL="228600" rtl="0" algn="l">
              <a:lnSpc>
                <a:spcPct val="115000"/>
              </a:lnSpc>
              <a:spcBef>
                <a:spcPts val="0"/>
              </a:spcBef>
              <a:spcAft>
                <a:spcPts val="0"/>
              </a:spcAft>
              <a:buClr>
                <a:srgbClr val="262626"/>
              </a:buClr>
              <a:buSzPts val="1000"/>
              <a:buFont typeface="Open Sans"/>
              <a:buChar char="●"/>
            </a:pPr>
            <a:r>
              <a:rPr i="0" lang="ja" sz="1000" u="none">
                <a:solidFill>
                  <a:srgbClr val="262626"/>
                </a:solidFill>
                <a:latin typeface="Open Sans"/>
                <a:ea typeface="Open Sans"/>
                <a:cs typeface="Open Sans"/>
                <a:sym typeface="Open Sans"/>
              </a:rPr>
              <a:t>ここにテキストを挿入してください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sz="1000">
              <a:solidFill>
                <a:srgbClr val="262626"/>
              </a:solidFill>
              <a:latin typeface="Open Sans"/>
              <a:ea typeface="Open Sans"/>
              <a:cs typeface="Open Sans"/>
              <a:sym typeface="Open Sans"/>
            </a:endParaRPr>
          </a:p>
          <a:p>
            <a:pPr indent="0" lvl="0" marL="0" rtl="0" algn="l">
              <a:lnSpc>
                <a:spcPct val="115000"/>
              </a:lnSpc>
              <a:spcBef>
                <a:spcPts val="0"/>
              </a:spcBef>
              <a:spcAft>
                <a:spcPts val="0"/>
              </a:spcAft>
              <a:buSzPts val="2200"/>
              <a:buNone/>
            </a:pPr>
            <a:r>
              <a:t/>
            </a:r>
            <a:endParaRPr b="1" sz="1400">
              <a:solidFill>
                <a:srgbClr val="434343"/>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9"/>
          <p:cNvSpPr/>
          <p:nvPr/>
        </p:nvSpPr>
        <p:spPr>
          <a:xfrm>
            <a:off x="230125" y="2085800"/>
            <a:ext cx="2560500" cy="5475900"/>
          </a:xfrm>
          <a:prstGeom prst="roundRect">
            <a:avLst>
              <a:gd fmla="val 0" name="adj"/>
            </a:avLst>
          </a:prstGeom>
          <a:solidFill>
            <a:srgbClr val="FDF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6" name="Google Shape;296;p9"/>
          <p:cNvSpPr txBox="1"/>
          <p:nvPr/>
        </p:nvSpPr>
        <p:spPr>
          <a:xfrm>
            <a:off x="169025" y="379075"/>
            <a:ext cx="2605800" cy="7665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6600"/>
              <a:buFont typeface="Arial"/>
              <a:buNone/>
            </a:pPr>
            <a:r>
              <a:rPr b="1" i="0" lang="ja" sz="2300" u="none" cap="none" strike="noStrike">
                <a:solidFill>
                  <a:srgbClr val="434343"/>
                </a:solidFill>
                <a:latin typeface="Open Sans"/>
                <a:ea typeface="Open Sans"/>
                <a:cs typeface="Open Sans"/>
                <a:sym typeface="Open Sans"/>
              </a:rPr>
              <a:t>近藤</a:t>
            </a:r>
            <a:r>
              <a:rPr b="1" lang="ja" sz="2300">
                <a:solidFill>
                  <a:srgbClr val="434343"/>
                </a:solidFill>
                <a:latin typeface="Open Sans"/>
                <a:ea typeface="Open Sans"/>
                <a:cs typeface="Open Sans"/>
                <a:sym typeface="Open Sans"/>
              </a:rPr>
              <a:t> </a:t>
            </a:r>
            <a:r>
              <a:rPr b="1" i="0" lang="ja" sz="2300" u="none" cap="none" strike="noStrike">
                <a:solidFill>
                  <a:srgbClr val="434343"/>
                </a:solidFill>
                <a:latin typeface="Open Sans"/>
                <a:ea typeface="Open Sans"/>
                <a:cs typeface="Open Sans"/>
                <a:sym typeface="Open Sans"/>
              </a:rPr>
              <a:t>歩美　</a:t>
            </a:r>
            <a:endParaRPr b="1" i="0" sz="2300" u="none" cap="none" strike="noStrike">
              <a:solidFill>
                <a:srgbClr val="434343"/>
              </a:solidFill>
              <a:latin typeface="Open Sans"/>
              <a:ea typeface="Open Sans"/>
              <a:cs typeface="Open Sans"/>
              <a:sym typeface="Open Sans"/>
            </a:endParaRPr>
          </a:p>
          <a:p>
            <a:pPr indent="0" lvl="0" marL="0" marR="0" rtl="0" algn="ctr">
              <a:lnSpc>
                <a:spcPct val="90000"/>
              </a:lnSpc>
              <a:spcBef>
                <a:spcPts val="0"/>
              </a:spcBef>
              <a:spcAft>
                <a:spcPts val="0"/>
              </a:spcAft>
              <a:buClr>
                <a:srgbClr val="000000"/>
              </a:buClr>
              <a:buSzPts val="6600"/>
              <a:buFont typeface="Arial"/>
              <a:buNone/>
            </a:pPr>
            <a:r>
              <a:rPr i="0" lang="ja" sz="1900" u="none" cap="none" strike="noStrike">
                <a:solidFill>
                  <a:srgbClr val="434343"/>
                </a:solidFill>
                <a:latin typeface="Open Sans"/>
                <a:ea typeface="Open Sans"/>
                <a:cs typeface="Open Sans"/>
                <a:sym typeface="Open Sans"/>
              </a:rPr>
              <a:t>（こんどう</a:t>
            </a:r>
            <a:r>
              <a:rPr lang="ja" sz="1900">
                <a:solidFill>
                  <a:srgbClr val="434343"/>
                </a:solidFill>
                <a:latin typeface="Open Sans"/>
                <a:ea typeface="Open Sans"/>
                <a:cs typeface="Open Sans"/>
                <a:sym typeface="Open Sans"/>
              </a:rPr>
              <a:t> </a:t>
            </a:r>
            <a:r>
              <a:rPr i="0" lang="ja" sz="1900" u="none" cap="none" strike="noStrike">
                <a:solidFill>
                  <a:srgbClr val="434343"/>
                </a:solidFill>
                <a:latin typeface="Open Sans"/>
                <a:ea typeface="Open Sans"/>
                <a:cs typeface="Open Sans"/>
                <a:sym typeface="Open Sans"/>
              </a:rPr>
              <a:t>あゆみ）</a:t>
            </a:r>
            <a:endParaRPr i="0" sz="1900" u="none" cap="none" strike="noStrike">
              <a:solidFill>
                <a:srgbClr val="434343"/>
              </a:solidFill>
              <a:latin typeface="Open Sans"/>
              <a:ea typeface="Open Sans"/>
              <a:cs typeface="Open Sans"/>
              <a:sym typeface="Open Sans"/>
            </a:endParaRPr>
          </a:p>
        </p:txBody>
      </p:sp>
      <p:sp>
        <p:nvSpPr>
          <p:cNvPr id="297" name="Google Shape;297;p9"/>
          <p:cNvSpPr/>
          <p:nvPr/>
        </p:nvSpPr>
        <p:spPr>
          <a:xfrm>
            <a:off x="2955150" y="473925"/>
            <a:ext cx="2719200" cy="3177300"/>
          </a:xfrm>
          <a:prstGeom prst="rect">
            <a:avLst/>
          </a:prstGeom>
          <a:solidFill>
            <a:srgbClr val="FDF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8" name="Google Shape;298;p9"/>
          <p:cNvSpPr/>
          <p:nvPr/>
        </p:nvSpPr>
        <p:spPr>
          <a:xfrm>
            <a:off x="2955150" y="3810425"/>
            <a:ext cx="2719200" cy="3751200"/>
          </a:xfrm>
          <a:prstGeom prst="rect">
            <a:avLst/>
          </a:prstGeom>
          <a:solidFill>
            <a:srgbClr val="FDF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9" name="Google Shape;299;p9"/>
          <p:cNvSpPr/>
          <p:nvPr/>
        </p:nvSpPr>
        <p:spPr>
          <a:xfrm>
            <a:off x="5838850" y="5737575"/>
            <a:ext cx="3955200" cy="1824300"/>
          </a:xfrm>
          <a:prstGeom prst="rect">
            <a:avLst/>
          </a:prstGeom>
          <a:solidFill>
            <a:srgbClr val="FDF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 name="Google Shape;300;p9"/>
          <p:cNvSpPr/>
          <p:nvPr/>
        </p:nvSpPr>
        <p:spPr>
          <a:xfrm>
            <a:off x="5854675" y="2639725"/>
            <a:ext cx="3955200" cy="2912700"/>
          </a:xfrm>
          <a:prstGeom prst="rect">
            <a:avLst/>
          </a:prstGeom>
          <a:solidFill>
            <a:srgbClr val="FDF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1" name="Google Shape;301;p9"/>
          <p:cNvSpPr/>
          <p:nvPr/>
        </p:nvSpPr>
        <p:spPr>
          <a:xfrm>
            <a:off x="5854675" y="485675"/>
            <a:ext cx="3955200" cy="1968900"/>
          </a:xfrm>
          <a:prstGeom prst="rect">
            <a:avLst/>
          </a:prstGeom>
          <a:solidFill>
            <a:srgbClr val="FDF4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2" name="Google Shape;302;p9"/>
          <p:cNvSpPr txBox="1"/>
          <p:nvPr/>
        </p:nvSpPr>
        <p:spPr>
          <a:xfrm>
            <a:off x="5933675" y="2780288"/>
            <a:ext cx="2421600" cy="471600"/>
          </a:xfrm>
          <a:prstGeom prst="rect">
            <a:avLst/>
          </a:prstGeom>
          <a:noFill/>
          <a:ln>
            <a:noFill/>
          </a:ln>
        </p:spPr>
        <p:txBody>
          <a:bodyPr anchorCtr="0" anchor="t" bIns="113100" lIns="113100" spcFirstLastPara="1" rIns="113100" wrap="square" tIns="113100">
            <a:noAutofit/>
          </a:bodyPr>
          <a:lstStyle/>
          <a:p>
            <a:pPr indent="0" lvl="0" marL="0" marR="0" rtl="0" algn="l">
              <a:lnSpc>
                <a:spcPct val="115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スキル</a:t>
            </a:r>
            <a:endParaRPr b="1" i="1" sz="1200" u="none" cap="none" strike="noStrike">
              <a:solidFill>
                <a:srgbClr val="434343"/>
              </a:solidFill>
              <a:latin typeface="Open Sans"/>
              <a:ea typeface="Open Sans"/>
              <a:cs typeface="Open Sans"/>
              <a:sym typeface="Open Sans"/>
            </a:endParaRPr>
          </a:p>
        </p:txBody>
      </p:sp>
      <p:sp>
        <p:nvSpPr>
          <p:cNvPr id="303" name="Google Shape;303;p9"/>
          <p:cNvSpPr txBox="1"/>
          <p:nvPr/>
        </p:nvSpPr>
        <p:spPr>
          <a:xfrm>
            <a:off x="5934767" y="3099915"/>
            <a:ext cx="905400" cy="438000"/>
          </a:xfrm>
          <a:prstGeom prst="rect">
            <a:avLst/>
          </a:prstGeom>
          <a:noFill/>
          <a:ln>
            <a:noFill/>
          </a:ln>
        </p:spPr>
        <p:txBody>
          <a:bodyPr anchorCtr="0" anchor="t" bIns="113100" lIns="113100" spcFirstLastPara="1" rIns="113100" wrap="square" tIns="113100">
            <a:normAutofit/>
          </a:bodyPr>
          <a:lstStyle/>
          <a:p>
            <a:pPr indent="0" lvl="0" marL="0" marR="0" rtl="0" algn="l">
              <a:lnSpc>
                <a:spcPct val="115000"/>
              </a:lnSpc>
              <a:spcBef>
                <a:spcPts val="0"/>
              </a:spcBef>
              <a:spcAft>
                <a:spcPts val="0"/>
              </a:spcAft>
              <a:buClr>
                <a:schemeClr val="dk2"/>
              </a:buClr>
              <a:buSzPts val="2200"/>
              <a:buFont typeface="Arial"/>
              <a:buNone/>
            </a:pPr>
            <a:r>
              <a:rPr i="0" lang="ja" sz="1000" u="none" cap="none" strike="noStrike">
                <a:solidFill>
                  <a:srgbClr val="434343"/>
                </a:solidFill>
                <a:latin typeface="Open Sans"/>
                <a:ea typeface="Open Sans"/>
                <a:cs typeface="Open Sans"/>
                <a:sym typeface="Open Sans"/>
              </a:rPr>
              <a:t>CRM</a:t>
            </a:r>
            <a:endParaRPr i="1" sz="1000" u="none" cap="none" strike="noStrike">
              <a:solidFill>
                <a:srgbClr val="434343"/>
              </a:solidFill>
              <a:latin typeface="Open Sans"/>
              <a:ea typeface="Open Sans"/>
              <a:cs typeface="Open Sans"/>
              <a:sym typeface="Open Sans"/>
            </a:endParaRPr>
          </a:p>
        </p:txBody>
      </p:sp>
      <p:sp>
        <p:nvSpPr>
          <p:cNvPr id="304" name="Google Shape;304;p9"/>
          <p:cNvSpPr txBox="1"/>
          <p:nvPr/>
        </p:nvSpPr>
        <p:spPr>
          <a:xfrm>
            <a:off x="5934770" y="3648503"/>
            <a:ext cx="905400" cy="438000"/>
          </a:xfrm>
          <a:prstGeom prst="rect">
            <a:avLst/>
          </a:prstGeom>
          <a:noFill/>
          <a:ln>
            <a:noFill/>
          </a:ln>
        </p:spPr>
        <p:txBody>
          <a:bodyPr anchorCtr="0" anchor="t" bIns="113100" lIns="113100" spcFirstLastPara="1" rIns="113100" wrap="square" tIns="113100">
            <a:normAutofit fontScale="85000"/>
          </a:bodyPr>
          <a:lstStyle/>
          <a:p>
            <a:pPr indent="0" lvl="0" marL="0" marR="0" rtl="0" algn="l">
              <a:lnSpc>
                <a:spcPct val="115000"/>
              </a:lnSpc>
              <a:spcBef>
                <a:spcPts val="0"/>
              </a:spcBef>
              <a:spcAft>
                <a:spcPts val="0"/>
              </a:spcAft>
              <a:buClr>
                <a:schemeClr val="dk2"/>
              </a:buClr>
              <a:buSzPct val="220000"/>
              <a:buFont typeface="Arial"/>
              <a:buNone/>
            </a:pPr>
            <a:r>
              <a:rPr i="0" lang="ja" sz="1000" u="none" cap="none" strike="noStrike">
                <a:solidFill>
                  <a:srgbClr val="434343"/>
                </a:solidFill>
                <a:latin typeface="Open Sans"/>
                <a:ea typeface="Open Sans"/>
                <a:cs typeface="Open Sans"/>
                <a:sym typeface="Open Sans"/>
              </a:rPr>
              <a:t>コーディング</a:t>
            </a:r>
            <a:endParaRPr i="1" sz="1000" u="none" cap="none" strike="noStrike">
              <a:solidFill>
                <a:srgbClr val="434343"/>
              </a:solidFill>
              <a:latin typeface="Open Sans"/>
              <a:ea typeface="Open Sans"/>
              <a:cs typeface="Open Sans"/>
              <a:sym typeface="Open Sans"/>
            </a:endParaRPr>
          </a:p>
        </p:txBody>
      </p:sp>
      <p:sp>
        <p:nvSpPr>
          <p:cNvPr id="305" name="Google Shape;305;p9"/>
          <p:cNvSpPr txBox="1"/>
          <p:nvPr/>
        </p:nvSpPr>
        <p:spPr>
          <a:xfrm>
            <a:off x="5970925" y="4197098"/>
            <a:ext cx="1861200" cy="371700"/>
          </a:xfrm>
          <a:prstGeom prst="rect">
            <a:avLst/>
          </a:prstGeom>
          <a:noFill/>
          <a:ln>
            <a:noFill/>
          </a:ln>
        </p:spPr>
        <p:txBody>
          <a:bodyPr anchorCtr="0" anchor="t" bIns="113100" lIns="113100" spcFirstLastPara="1" rIns="113100" wrap="square" tIns="113100">
            <a:normAutofit lnSpcReduction="20000"/>
          </a:bodyPr>
          <a:lstStyle/>
          <a:p>
            <a:pPr indent="0" lvl="0" marL="0" marR="0" rtl="0" algn="l">
              <a:lnSpc>
                <a:spcPct val="115000"/>
              </a:lnSpc>
              <a:spcBef>
                <a:spcPts val="0"/>
              </a:spcBef>
              <a:spcAft>
                <a:spcPts val="0"/>
              </a:spcAft>
              <a:buClr>
                <a:schemeClr val="dk2"/>
              </a:buClr>
              <a:buSzPts val="2200"/>
              <a:buFont typeface="Arial"/>
              <a:buNone/>
            </a:pPr>
            <a:r>
              <a:rPr i="0" lang="ja" sz="1000" u="none" cap="none" strike="noStrike">
                <a:solidFill>
                  <a:srgbClr val="434343"/>
                </a:solidFill>
                <a:latin typeface="Open Sans"/>
                <a:ea typeface="Open Sans"/>
                <a:cs typeface="Open Sans"/>
                <a:sym typeface="Open Sans"/>
              </a:rPr>
              <a:t>ソフトウェアの知識</a:t>
            </a:r>
            <a:endParaRPr i="1" sz="1000" u="none" cap="none" strike="noStrike">
              <a:solidFill>
                <a:srgbClr val="434343"/>
              </a:solidFill>
              <a:latin typeface="Open Sans"/>
              <a:ea typeface="Open Sans"/>
              <a:cs typeface="Open Sans"/>
              <a:sym typeface="Open Sans"/>
            </a:endParaRPr>
          </a:p>
        </p:txBody>
      </p:sp>
      <p:sp>
        <p:nvSpPr>
          <p:cNvPr id="306" name="Google Shape;306;p9"/>
          <p:cNvSpPr txBox="1"/>
          <p:nvPr/>
        </p:nvSpPr>
        <p:spPr>
          <a:xfrm>
            <a:off x="391538" y="2208900"/>
            <a:ext cx="2064600" cy="471600"/>
          </a:xfrm>
          <a:prstGeom prst="rect">
            <a:avLst/>
          </a:prstGeom>
          <a:noFill/>
          <a:ln>
            <a:noFill/>
          </a:ln>
        </p:spPr>
        <p:txBody>
          <a:bodyPr anchorCtr="0" anchor="t" bIns="113100" lIns="113100" spcFirstLastPara="1" rIns="113100" wrap="square" tIns="113100">
            <a:normAutofit/>
          </a:bodyPr>
          <a:lstStyle/>
          <a:p>
            <a:pPr indent="0" lvl="0" marL="0" marR="0" rtl="0" algn="l">
              <a:lnSpc>
                <a:spcPct val="115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経歴</a:t>
            </a:r>
            <a:endParaRPr i="0" sz="1200" u="none" cap="none" strike="noStrike">
              <a:solidFill>
                <a:srgbClr val="434343"/>
              </a:solidFill>
              <a:latin typeface="Open Sans"/>
              <a:ea typeface="Open Sans"/>
              <a:cs typeface="Open Sans"/>
              <a:sym typeface="Open Sans"/>
            </a:endParaRPr>
          </a:p>
        </p:txBody>
      </p:sp>
      <p:sp>
        <p:nvSpPr>
          <p:cNvPr id="307" name="Google Shape;307;p9"/>
          <p:cNvSpPr txBox="1"/>
          <p:nvPr/>
        </p:nvSpPr>
        <p:spPr>
          <a:xfrm>
            <a:off x="241700" y="2593225"/>
            <a:ext cx="2474100" cy="1169700"/>
          </a:xfrm>
          <a:prstGeom prst="rect">
            <a:avLst/>
          </a:prstGeom>
          <a:noFill/>
          <a:ln>
            <a:noFill/>
          </a:ln>
        </p:spPr>
        <p:txBody>
          <a:bodyPr anchorCtr="0" anchor="t" bIns="45700" lIns="91425" spcFirstLastPara="1" rIns="91425" wrap="square" tIns="45700">
            <a:noAutofit/>
          </a:bodyPr>
          <a:lstStyle/>
          <a:p>
            <a:pPr indent="-222250" lvl="0" marL="228600" marR="0" rtl="0" algn="l">
              <a:lnSpc>
                <a:spcPct val="100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職業</a:t>
            </a:r>
            <a:r>
              <a:rPr lang="ja" sz="1000">
                <a:solidFill>
                  <a:srgbClr val="434343"/>
                </a:solidFill>
                <a:latin typeface="Open Sans"/>
                <a:ea typeface="Open Sans"/>
                <a:cs typeface="Open Sans"/>
                <a:sym typeface="Open Sans"/>
              </a:rPr>
              <a:t>は？</a:t>
            </a:r>
            <a:endParaRPr i="0" sz="1000" u="none" cap="none" strike="noStrike">
              <a:solidFill>
                <a:srgbClr val="434343"/>
              </a:solidFill>
              <a:latin typeface="Open Sans"/>
              <a:ea typeface="Open Sans"/>
              <a:cs typeface="Open Sans"/>
              <a:sym typeface="Open Sans"/>
            </a:endParaRPr>
          </a:p>
          <a:p>
            <a:pPr indent="-222250" lvl="0" marL="228600" marR="0" rtl="0" algn="l">
              <a:lnSpc>
                <a:spcPct val="100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職歴は？ </a:t>
            </a:r>
            <a:endParaRPr i="0" sz="1000" u="none" cap="none" strike="noStrike">
              <a:solidFill>
                <a:srgbClr val="434343"/>
              </a:solidFill>
              <a:latin typeface="Open Sans"/>
              <a:ea typeface="Open Sans"/>
              <a:cs typeface="Open Sans"/>
              <a:sym typeface="Open Sans"/>
            </a:endParaRPr>
          </a:p>
          <a:p>
            <a:pPr indent="-222250" lvl="0" marL="228600" marR="0" rtl="0" algn="l">
              <a:lnSpc>
                <a:spcPct val="100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家族構成は？ </a:t>
            </a:r>
            <a:endParaRPr i="0" sz="1000" u="none" cap="none" strike="noStrike">
              <a:solidFill>
                <a:srgbClr val="434343"/>
              </a:solidFill>
              <a:latin typeface="Open Sans"/>
              <a:ea typeface="Open Sans"/>
              <a:cs typeface="Open Sans"/>
              <a:sym typeface="Open Sans"/>
            </a:endParaRPr>
          </a:p>
          <a:p>
            <a:pPr indent="-222250" lvl="0" marL="228600" marR="0" rtl="0" algn="l">
              <a:lnSpc>
                <a:spcPct val="100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ライフスタイルは？ </a:t>
            </a:r>
            <a:endParaRPr i="0" sz="1000" u="none" cap="none" strike="noStrike">
              <a:solidFill>
                <a:srgbClr val="434343"/>
              </a:solidFill>
              <a:latin typeface="Open Sans"/>
              <a:ea typeface="Open Sans"/>
              <a:cs typeface="Open Sans"/>
              <a:sym typeface="Open Sans"/>
            </a:endParaRPr>
          </a:p>
          <a:p>
            <a:pPr indent="-222250" lvl="0" marL="228600" marR="0" rtl="0" algn="l">
              <a:lnSpc>
                <a:spcPct val="100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お金の使い方は？ </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rPr lang="ja" sz="1000">
                <a:solidFill>
                  <a:srgbClr val="434343"/>
                </a:solidFill>
                <a:latin typeface="Open Sans"/>
                <a:ea typeface="Open Sans"/>
                <a:cs typeface="Open Sans"/>
                <a:sym typeface="Open Sans"/>
              </a:rPr>
              <a:t>（</a:t>
            </a:r>
            <a:r>
              <a:rPr i="0" lang="ja" sz="1000" u="none" cap="none" strike="noStrike">
                <a:solidFill>
                  <a:srgbClr val="434343"/>
                </a:solidFill>
                <a:latin typeface="Open Sans"/>
                <a:ea typeface="Open Sans"/>
                <a:cs typeface="Open Sans"/>
                <a:sym typeface="Open Sans"/>
              </a:rPr>
              <a:t>ここにテキストを挿入してください</a:t>
            </a:r>
            <a:r>
              <a:rPr lang="ja" sz="1000">
                <a:solidFill>
                  <a:srgbClr val="434343"/>
                </a:solidFill>
                <a:latin typeface="Open Sans"/>
                <a:ea typeface="Open Sans"/>
                <a:cs typeface="Open Sans"/>
                <a:sym typeface="Open Sans"/>
              </a:rPr>
              <a:t>）</a:t>
            </a:r>
            <a:endParaRPr i="0" sz="1000" u="none" cap="none" strike="noStrike">
              <a:solidFill>
                <a:srgbClr val="434343"/>
              </a:solidFill>
              <a:latin typeface="Open Sans"/>
              <a:ea typeface="Open Sans"/>
              <a:cs typeface="Open Sans"/>
              <a:sym typeface="Open Sans"/>
            </a:endParaRPr>
          </a:p>
        </p:txBody>
      </p:sp>
      <p:sp>
        <p:nvSpPr>
          <p:cNvPr id="308" name="Google Shape;308;p9"/>
          <p:cNvSpPr txBox="1"/>
          <p:nvPr/>
        </p:nvSpPr>
        <p:spPr>
          <a:xfrm>
            <a:off x="377675" y="4020425"/>
            <a:ext cx="2280900" cy="434700"/>
          </a:xfrm>
          <a:prstGeom prst="rect">
            <a:avLst/>
          </a:prstGeom>
          <a:noFill/>
          <a:ln>
            <a:noFill/>
          </a:ln>
        </p:spPr>
        <p:txBody>
          <a:bodyPr anchorCtr="0" anchor="t" bIns="113100" lIns="113100" spcFirstLastPara="1" rIns="113100" wrap="square" tIns="113100">
            <a:normAutofit/>
          </a:bodyPr>
          <a:lstStyle/>
          <a:p>
            <a:pPr indent="0" lvl="0" marL="0" marR="0" rtl="0" algn="l">
              <a:lnSpc>
                <a:spcPct val="115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デモグラフィック情報</a:t>
            </a:r>
            <a:endParaRPr i="0" sz="1200" u="none" cap="none" strike="noStrike">
              <a:solidFill>
                <a:srgbClr val="434343"/>
              </a:solidFill>
              <a:latin typeface="Open Sans"/>
              <a:ea typeface="Open Sans"/>
              <a:cs typeface="Open Sans"/>
              <a:sym typeface="Open Sans"/>
            </a:endParaRPr>
          </a:p>
        </p:txBody>
      </p:sp>
      <p:sp>
        <p:nvSpPr>
          <p:cNvPr id="309" name="Google Shape;309;p9"/>
          <p:cNvSpPr txBox="1"/>
          <p:nvPr/>
        </p:nvSpPr>
        <p:spPr>
          <a:xfrm>
            <a:off x="274500" y="4463025"/>
            <a:ext cx="2474100" cy="1015800"/>
          </a:xfrm>
          <a:prstGeom prst="rect">
            <a:avLst/>
          </a:prstGeom>
          <a:noFill/>
          <a:ln>
            <a:noFill/>
          </a:ln>
        </p:spPr>
        <p:txBody>
          <a:bodyPr anchorCtr="0" anchor="t" bIns="45700" lIns="91425" spcFirstLastPara="1" rIns="91425" wrap="square" tIns="45700">
            <a:noAutofit/>
          </a:bodyPr>
          <a:lstStyle/>
          <a:p>
            <a:pPr indent="-222250" lvl="0" marL="228600" marR="0" rtl="0" algn="l">
              <a:lnSpc>
                <a:spcPct val="100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年齢は？ </a:t>
            </a:r>
            <a:endParaRPr i="0" sz="1000" u="none" cap="none" strike="noStrike">
              <a:solidFill>
                <a:srgbClr val="434343"/>
              </a:solidFill>
              <a:latin typeface="Open Sans"/>
              <a:ea typeface="Open Sans"/>
              <a:cs typeface="Open Sans"/>
              <a:sym typeface="Open Sans"/>
            </a:endParaRPr>
          </a:p>
          <a:p>
            <a:pPr indent="-222250" lvl="0" marL="228600" marR="0" rtl="0" algn="l">
              <a:lnSpc>
                <a:spcPct val="100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収入は？ </a:t>
            </a:r>
            <a:endParaRPr i="0" sz="1000" u="none" cap="none" strike="noStrike">
              <a:solidFill>
                <a:srgbClr val="434343"/>
              </a:solidFill>
              <a:latin typeface="Open Sans"/>
              <a:ea typeface="Open Sans"/>
              <a:cs typeface="Open Sans"/>
              <a:sym typeface="Open Sans"/>
            </a:endParaRPr>
          </a:p>
          <a:p>
            <a:pPr indent="-222250" lvl="0" marL="228600" marR="0" rtl="0" algn="l">
              <a:lnSpc>
                <a:spcPct val="100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居住地は？ </a:t>
            </a:r>
            <a:endParaRPr i="0" sz="1000" u="none" cap="none" strike="noStrike">
              <a:solidFill>
                <a:srgbClr val="434343"/>
              </a:solidFill>
              <a:latin typeface="Open Sans"/>
              <a:ea typeface="Open Sans"/>
              <a:cs typeface="Open Sans"/>
              <a:sym typeface="Open Sans"/>
            </a:endParaRPr>
          </a:p>
          <a:p>
            <a:pPr indent="-222250" lvl="0" marL="228600" marR="0" rtl="0" algn="l">
              <a:lnSpc>
                <a:spcPct val="100000"/>
              </a:lnSpc>
              <a:spcBef>
                <a:spcPts val="0"/>
              </a:spcBef>
              <a:spcAft>
                <a:spcPts val="0"/>
              </a:spcAft>
              <a:buClr>
                <a:srgbClr val="434343"/>
              </a:buClr>
              <a:buSzPts val="1000"/>
              <a:buFont typeface="Open Sans"/>
              <a:buChar char="—"/>
            </a:pPr>
            <a:r>
              <a:rPr i="0" lang="ja" sz="1000" u="none" cap="none" strike="noStrike">
                <a:solidFill>
                  <a:srgbClr val="434343"/>
                </a:solidFill>
                <a:latin typeface="Open Sans"/>
                <a:ea typeface="Open Sans"/>
                <a:cs typeface="Open Sans"/>
                <a:sym typeface="Open Sans"/>
              </a:rPr>
              <a:t>ジェンダーアイデンティティーは？</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rPr lang="ja" sz="1000">
                <a:solidFill>
                  <a:srgbClr val="434343"/>
                </a:solidFill>
                <a:latin typeface="Open Sans"/>
                <a:ea typeface="Open Sans"/>
                <a:cs typeface="Open Sans"/>
                <a:sym typeface="Open Sans"/>
              </a:rPr>
              <a:t>（</a:t>
            </a:r>
            <a:r>
              <a:rPr i="0" lang="ja" sz="1000" u="none" cap="none" strike="noStrike">
                <a:solidFill>
                  <a:srgbClr val="434343"/>
                </a:solidFill>
                <a:latin typeface="Open Sans"/>
                <a:ea typeface="Open Sans"/>
                <a:cs typeface="Open Sans"/>
                <a:sym typeface="Open Sans"/>
              </a:rPr>
              <a:t>ここにテキストを挿入してください</a:t>
            </a:r>
            <a:r>
              <a:rPr lang="ja" sz="1000">
                <a:solidFill>
                  <a:srgbClr val="434343"/>
                </a:solidFill>
                <a:latin typeface="Open Sans"/>
                <a:ea typeface="Open Sans"/>
                <a:cs typeface="Open Sans"/>
                <a:sym typeface="Open Sans"/>
              </a:rPr>
              <a:t>）</a:t>
            </a:r>
            <a:endParaRPr i="0" sz="1000" u="none" cap="none" strike="noStrike">
              <a:solidFill>
                <a:srgbClr val="434343"/>
              </a:solidFill>
              <a:latin typeface="Open Sans"/>
              <a:ea typeface="Open Sans"/>
              <a:cs typeface="Open Sans"/>
              <a:sym typeface="Open Sans"/>
            </a:endParaRPr>
          </a:p>
        </p:txBody>
      </p:sp>
      <p:sp>
        <p:nvSpPr>
          <p:cNvPr id="310" name="Google Shape;310;p9"/>
          <p:cNvSpPr txBox="1"/>
          <p:nvPr/>
        </p:nvSpPr>
        <p:spPr>
          <a:xfrm>
            <a:off x="230150" y="5795025"/>
            <a:ext cx="2560500" cy="1277400"/>
          </a:xfrm>
          <a:prstGeom prst="rect">
            <a:avLst/>
          </a:prstGeom>
          <a:noFill/>
          <a:ln>
            <a:noFill/>
          </a:ln>
        </p:spPr>
        <p:txBody>
          <a:bodyPr anchorCtr="0" anchor="t" bIns="113100" lIns="113100" spcFirstLastPara="1" rIns="113100" wrap="square" tIns="113100">
            <a:noAutofit/>
          </a:bodyPr>
          <a:lstStyle/>
          <a:p>
            <a:pPr indent="0" lvl="0" marL="0" marR="0" rtl="0" algn="l">
              <a:lnSpc>
                <a:spcPct val="100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テクノロジー／ソーシャルメディア</a:t>
            </a:r>
            <a:br>
              <a:rPr b="1" i="0" lang="ja" sz="1200" u="none" cap="none" strike="noStrike">
                <a:solidFill>
                  <a:srgbClr val="434343"/>
                </a:solidFill>
                <a:latin typeface="Open Sans"/>
                <a:ea typeface="Open Sans"/>
                <a:cs typeface="Open Sans"/>
                <a:sym typeface="Open Sans"/>
              </a:rPr>
            </a:br>
            <a:endParaRPr i="0" sz="1000" u="none" cap="none" strike="noStrike">
              <a:solidFill>
                <a:srgbClr val="434343"/>
              </a:solidFill>
              <a:latin typeface="Open Sans"/>
              <a:ea typeface="Open Sans"/>
              <a:cs typeface="Open Sans"/>
              <a:sym typeface="Open Sans"/>
            </a:endParaRPr>
          </a:p>
          <a:p>
            <a:pPr indent="0" lvl="0" marL="0" marR="0" rtl="0" algn="l">
              <a:lnSpc>
                <a:spcPct val="115000"/>
              </a:lnSpc>
              <a:spcBef>
                <a:spcPts val="0"/>
              </a:spcBef>
              <a:spcAft>
                <a:spcPts val="0"/>
              </a:spcAft>
              <a:buClr>
                <a:schemeClr val="dk2"/>
              </a:buClr>
              <a:buSzPts val="2200"/>
              <a:buFont typeface="Arial"/>
              <a:buNone/>
            </a:pPr>
            <a:r>
              <a:rPr i="0" lang="ja" sz="1000" u="none" cap="none" strike="noStrike">
                <a:solidFill>
                  <a:srgbClr val="434343"/>
                </a:solidFill>
                <a:latin typeface="Open Sans"/>
                <a:ea typeface="Open Sans"/>
                <a:cs typeface="Open Sans"/>
                <a:sym typeface="Open Sans"/>
              </a:rPr>
              <a:t>好みのデバイスは？ また、利用しているソーシャル メディア プラットフォームは？ テクノロジーに詳しいか？</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000"/>
              <a:buFont typeface="Arial"/>
              <a:buNone/>
            </a:pPr>
            <a:r>
              <a:t/>
            </a:r>
            <a:endParaRPr i="0" sz="10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000"/>
              <a:buFont typeface="Arial"/>
              <a:buNone/>
            </a:pPr>
            <a:r>
              <a:rPr lang="ja" sz="1000">
                <a:solidFill>
                  <a:srgbClr val="434343"/>
                </a:solidFill>
                <a:latin typeface="Open Sans"/>
                <a:ea typeface="Open Sans"/>
                <a:cs typeface="Open Sans"/>
                <a:sym typeface="Open Sans"/>
              </a:rPr>
              <a:t>（</a:t>
            </a:r>
            <a:r>
              <a:rPr i="0" lang="ja" sz="1000" u="none" cap="none" strike="noStrike">
                <a:solidFill>
                  <a:srgbClr val="434343"/>
                </a:solidFill>
                <a:latin typeface="Open Sans"/>
                <a:ea typeface="Open Sans"/>
                <a:cs typeface="Open Sans"/>
                <a:sym typeface="Open Sans"/>
              </a:rPr>
              <a:t>ここにテキストを挿入してください</a:t>
            </a:r>
            <a:r>
              <a:rPr lang="ja" sz="1000">
                <a:solidFill>
                  <a:srgbClr val="434343"/>
                </a:solidFill>
                <a:latin typeface="Open Sans"/>
                <a:ea typeface="Open Sans"/>
                <a:cs typeface="Open Sans"/>
                <a:sym typeface="Open Sans"/>
              </a:rPr>
              <a:t>）</a:t>
            </a:r>
            <a:endParaRPr i="0" sz="1000" u="none" cap="none" strike="noStrike">
              <a:solidFill>
                <a:srgbClr val="434343"/>
              </a:solidFill>
              <a:latin typeface="Open Sans"/>
              <a:ea typeface="Open Sans"/>
              <a:cs typeface="Open Sans"/>
              <a:sym typeface="Open Sans"/>
            </a:endParaRPr>
          </a:p>
        </p:txBody>
      </p:sp>
      <p:sp>
        <p:nvSpPr>
          <p:cNvPr id="311" name="Google Shape;311;p9"/>
          <p:cNvSpPr txBox="1"/>
          <p:nvPr/>
        </p:nvSpPr>
        <p:spPr>
          <a:xfrm>
            <a:off x="3056550" y="552900"/>
            <a:ext cx="2514900" cy="1608300"/>
          </a:xfrm>
          <a:prstGeom prst="rect">
            <a:avLst/>
          </a:prstGeom>
          <a:noFill/>
          <a:ln>
            <a:noFill/>
          </a:ln>
        </p:spPr>
        <p:txBody>
          <a:bodyPr anchorCtr="0" anchor="t" bIns="113100" lIns="113100" spcFirstLastPara="1" rIns="113100" wrap="square" tIns="113100">
            <a:noAutofit/>
          </a:bodyPr>
          <a:lstStyle/>
          <a:p>
            <a:pPr indent="0" lvl="0" marL="0" marR="0" rtl="0" algn="l">
              <a:lnSpc>
                <a:spcPct val="100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目標／指標／動機付け</a:t>
            </a:r>
            <a:br>
              <a:rPr b="1" i="0" lang="ja" sz="1400" u="none" cap="none" strike="noStrike">
                <a:solidFill>
                  <a:srgbClr val="434343"/>
                </a:solidFill>
                <a:latin typeface="Open Sans"/>
                <a:ea typeface="Open Sans"/>
                <a:cs typeface="Open Sans"/>
                <a:sym typeface="Open Sans"/>
              </a:rPr>
            </a:br>
            <a:br>
              <a:rPr b="1" i="0" lang="ja" sz="1400" u="none" cap="none" strike="noStrike">
                <a:solidFill>
                  <a:srgbClr val="434343"/>
                </a:solidFill>
                <a:latin typeface="Open Sans"/>
                <a:ea typeface="Open Sans"/>
                <a:cs typeface="Open Sans"/>
                <a:sym typeface="Open Sans"/>
              </a:rPr>
            </a:br>
            <a:r>
              <a:rPr i="0" lang="ja" sz="1000" u="none" cap="none" strike="noStrike">
                <a:solidFill>
                  <a:srgbClr val="434343"/>
                </a:solidFill>
                <a:latin typeface="Open Sans"/>
                <a:ea typeface="Open Sans"/>
                <a:cs typeface="Open Sans"/>
                <a:sym typeface="Open Sans"/>
              </a:rPr>
              <a:t>1番、2番目の目標は？</a:t>
            </a:r>
            <a:r>
              <a:rPr lang="ja" sz="1000">
                <a:solidFill>
                  <a:srgbClr val="434343"/>
                </a:solidFill>
                <a:latin typeface="Open Sans"/>
                <a:ea typeface="Open Sans"/>
                <a:cs typeface="Open Sans"/>
                <a:sym typeface="Open Sans"/>
              </a:rPr>
              <a:t> </a:t>
            </a:r>
            <a:r>
              <a:rPr i="0" lang="ja" sz="1000" u="none" cap="none" strike="noStrike">
                <a:solidFill>
                  <a:srgbClr val="434343"/>
                </a:solidFill>
                <a:latin typeface="Open Sans"/>
                <a:ea typeface="Open Sans"/>
                <a:cs typeface="Open Sans"/>
                <a:sym typeface="Open Sans"/>
              </a:rPr>
              <a:t>それは、個人的な目標か、仕事上の目標か？ 最も重視する指標は何か？ 動機付けは？</a:t>
            </a:r>
            <a:endParaRPr i="0" sz="1000" u="none" cap="none" strike="noStrike">
              <a:solidFill>
                <a:srgbClr val="434343"/>
              </a:solidFill>
              <a:latin typeface="Open Sans"/>
              <a:ea typeface="Open Sans"/>
              <a:cs typeface="Open Sans"/>
              <a:sym typeface="Open Sans"/>
            </a:endParaRPr>
          </a:p>
          <a:p>
            <a:pPr indent="0" lvl="0" marL="0" marR="0" rtl="0" algn="l">
              <a:lnSpc>
                <a:spcPct val="115000"/>
              </a:lnSpc>
              <a:spcBef>
                <a:spcPts val="0"/>
              </a:spcBef>
              <a:spcAft>
                <a:spcPts val="0"/>
              </a:spcAft>
              <a:buClr>
                <a:schemeClr val="dk2"/>
              </a:buClr>
              <a:buSzPts val="2200"/>
              <a:buFont typeface="Arial"/>
              <a:buNone/>
            </a:pPr>
            <a:r>
              <a:t/>
            </a:r>
            <a:endParaRPr i="0" sz="1000" u="none" cap="none" strike="noStrike">
              <a:solidFill>
                <a:srgbClr val="434343"/>
              </a:solidFill>
              <a:latin typeface="Open Sans"/>
              <a:ea typeface="Open Sans"/>
              <a:cs typeface="Open Sans"/>
              <a:sym typeface="Open Sans"/>
            </a:endParaRPr>
          </a:p>
          <a:p>
            <a:pPr indent="0" lvl="0" marL="0" marR="0" rtl="0" algn="l">
              <a:lnSpc>
                <a:spcPct val="115000"/>
              </a:lnSpc>
              <a:spcBef>
                <a:spcPts val="0"/>
              </a:spcBef>
              <a:spcAft>
                <a:spcPts val="0"/>
              </a:spcAft>
              <a:buClr>
                <a:schemeClr val="dk2"/>
              </a:buClr>
              <a:buSzPts val="2200"/>
              <a:buFont typeface="Arial"/>
              <a:buNone/>
            </a:pPr>
            <a:r>
              <a:rPr lang="ja" sz="1000">
                <a:solidFill>
                  <a:srgbClr val="434343"/>
                </a:solidFill>
                <a:latin typeface="Open Sans"/>
                <a:ea typeface="Open Sans"/>
                <a:cs typeface="Open Sans"/>
                <a:sym typeface="Open Sans"/>
              </a:rPr>
              <a:t>（</a:t>
            </a:r>
            <a:r>
              <a:rPr i="0" lang="ja" sz="1000" u="none" cap="none" strike="noStrike">
                <a:solidFill>
                  <a:srgbClr val="434343"/>
                </a:solidFill>
                <a:latin typeface="Open Sans"/>
                <a:ea typeface="Open Sans"/>
                <a:cs typeface="Open Sans"/>
                <a:sym typeface="Open Sans"/>
              </a:rPr>
              <a:t>ここにテキストを挿入してください</a:t>
            </a:r>
            <a:r>
              <a:rPr lang="ja" sz="1000">
                <a:solidFill>
                  <a:srgbClr val="434343"/>
                </a:solidFill>
                <a:latin typeface="Open Sans"/>
                <a:ea typeface="Open Sans"/>
                <a:cs typeface="Open Sans"/>
                <a:sym typeface="Open Sans"/>
              </a:rPr>
              <a:t>）</a:t>
            </a:r>
            <a:endParaRPr i="0" sz="1000" u="none" cap="none" strike="noStrike">
              <a:solidFill>
                <a:srgbClr val="434343"/>
              </a:solidFill>
              <a:latin typeface="Open Sans"/>
              <a:ea typeface="Open Sans"/>
              <a:cs typeface="Open Sans"/>
              <a:sym typeface="Open Sans"/>
            </a:endParaRPr>
          </a:p>
        </p:txBody>
      </p:sp>
      <p:sp>
        <p:nvSpPr>
          <p:cNvPr id="312" name="Google Shape;312;p9"/>
          <p:cNvSpPr txBox="1"/>
          <p:nvPr/>
        </p:nvSpPr>
        <p:spPr>
          <a:xfrm>
            <a:off x="3056550" y="3944650"/>
            <a:ext cx="2514900" cy="1608300"/>
          </a:xfrm>
          <a:prstGeom prst="rect">
            <a:avLst/>
          </a:prstGeom>
          <a:noFill/>
          <a:ln>
            <a:noFill/>
          </a:ln>
        </p:spPr>
        <p:txBody>
          <a:bodyPr anchorCtr="0" anchor="t" bIns="113100" lIns="113100" spcFirstLastPara="1" rIns="113100" wrap="square" tIns="113100">
            <a:noAutofit/>
          </a:bodyPr>
          <a:lstStyle/>
          <a:p>
            <a:pPr indent="0" lvl="0" marL="0" marR="0" rtl="0" algn="l">
              <a:lnSpc>
                <a:spcPct val="100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自社の役割</a:t>
            </a:r>
            <a:br>
              <a:rPr b="1" i="0" lang="ja" sz="1200" u="none" cap="none" strike="noStrike">
                <a:solidFill>
                  <a:srgbClr val="434343"/>
                </a:solidFill>
                <a:latin typeface="Open Sans"/>
                <a:ea typeface="Open Sans"/>
                <a:cs typeface="Open Sans"/>
                <a:sym typeface="Open Sans"/>
              </a:rPr>
            </a:br>
            <a:br>
              <a:rPr b="1" i="0" lang="ja" sz="1400" u="none" cap="none" strike="noStrike">
                <a:solidFill>
                  <a:srgbClr val="434343"/>
                </a:solidFill>
                <a:latin typeface="Open Sans"/>
                <a:ea typeface="Open Sans"/>
                <a:cs typeface="Open Sans"/>
                <a:sym typeface="Open Sans"/>
              </a:rPr>
            </a:br>
            <a:r>
              <a:rPr i="0" lang="ja" sz="1000" u="none" cap="none" strike="noStrike">
                <a:solidFill>
                  <a:srgbClr val="434343"/>
                </a:solidFill>
                <a:latin typeface="Open Sans"/>
                <a:ea typeface="Open Sans"/>
                <a:cs typeface="Open Sans"/>
                <a:sym typeface="Open Sans"/>
              </a:rPr>
              <a:t>ペルソナの目標達成や課題克服を手助けするために自社ができることは何か？</a:t>
            </a:r>
            <a:endParaRPr i="0" sz="1000" u="none" cap="none" strike="noStrike">
              <a:solidFill>
                <a:srgbClr val="434343"/>
              </a:solidFill>
              <a:latin typeface="Open Sans"/>
              <a:ea typeface="Open Sans"/>
              <a:cs typeface="Open Sans"/>
              <a:sym typeface="Open Sans"/>
            </a:endParaRPr>
          </a:p>
          <a:p>
            <a:pPr indent="0" lvl="0" marL="0" marR="0" rtl="0" algn="l">
              <a:lnSpc>
                <a:spcPct val="115000"/>
              </a:lnSpc>
              <a:spcBef>
                <a:spcPts val="0"/>
              </a:spcBef>
              <a:spcAft>
                <a:spcPts val="0"/>
              </a:spcAft>
              <a:buClr>
                <a:schemeClr val="dk2"/>
              </a:buClr>
              <a:buSzPts val="2200"/>
              <a:buFont typeface="Arial"/>
              <a:buNone/>
            </a:pPr>
            <a:r>
              <a:t/>
            </a:r>
            <a:endParaRPr i="0" sz="1000" u="none" cap="none" strike="noStrike">
              <a:solidFill>
                <a:srgbClr val="434343"/>
              </a:solidFill>
              <a:latin typeface="Open Sans"/>
              <a:ea typeface="Open Sans"/>
              <a:cs typeface="Open Sans"/>
              <a:sym typeface="Open Sans"/>
            </a:endParaRPr>
          </a:p>
          <a:p>
            <a:pPr indent="0" lvl="0" marL="0" marR="0" rtl="0" algn="l">
              <a:lnSpc>
                <a:spcPct val="115000"/>
              </a:lnSpc>
              <a:spcBef>
                <a:spcPts val="0"/>
              </a:spcBef>
              <a:spcAft>
                <a:spcPts val="0"/>
              </a:spcAft>
              <a:buClr>
                <a:schemeClr val="dk2"/>
              </a:buClr>
              <a:buSzPts val="2200"/>
              <a:buFont typeface="Arial"/>
              <a:buNone/>
            </a:pPr>
            <a:r>
              <a:rPr lang="ja" sz="1000">
                <a:solidFill>
                  <a:srgbClr val="434343"/>
                </a:solidFill>
                <a:latin typeface="Open Sans"/>
                <a:ea typeface="Open Sans"/>
                <a:cs typeface="Open Sans"/>
                <a:sym typeface="Open Sans"/>
              </a:rPr>
              <a:t>（</a:t>
            </a:r>
            <a:r>
              <a:rPr i="0" lang="ja" sz="1000" u="none" cap="none" strike="noStrike">
                <a:solidFill>
                  <a:srgbClr val="434343"/>
                </a:solidFill>
                <a:latin typeface="Open Sans"/>
                <a:ea typeface="Open Sans"/>
                <a:cs typeface="Open Sans"/>
                <a:sym typeface="Open Sans"/>
              </a:rPr>
              <a:t>ここにテキストを挿入してください</a:t>
            </a:r>
            <a:r>
              <a:rPr lang="ja" sz="1000">
                <a:solidFill>
                  <a:srgbClr val="434343"/>
                </a:solidFill>
                <a:latin typeface="Open Sans"/>
                <a:ea typeface="Open Sans"/>
                <a:cs typeface="Open Sans"/>
                <a:sym typeface="Open Sans"/>
              </a:rPr>
              <a:t>）</a:t>
            </a:r>
            <a:endParaRPr i="0" sz="1000" u="none" cap="none" strike="noStrike">
              <a:solidFill>
                <a:srgbClr val="434343"/>
              </a:solidFill>
              <a:latin typeface="Open Sans"/>
              <a:ea typeface="Open Sans"/>
              <a:cs typeface="Open Sans"/>
              <a:sym typeface="Open Sans"/>
            </a:endParaRPr>
          </a:p>
        </p:txBody>
      </p:sp>
      <p:sp>
        <p:nvSpPr>
          <p:cNvPr id="313" name="Google Shape;313;p9"/>
          <p:cNvSpPr txBox="1"/>
          <p:nvPr/>
        </p:nvSpPr>
        <p:spPr>
          <a:xfrm>
            <a:off x="6006100" y="552900"/>
            <a:ext cx="3346200" cy="1608300"/>
          </a:xfrm>
          <a:prstGeom prst="rect">
            <a:avLst/>
          </a:prstGeom>
          <a:noFill/>
          <a:ln>
            <a:noFill/>
          </a:ln>
        </p:spPr>
        <p:txBody>
          <a:bodyPr anchorCtr="0" anchor="t" bIns="113100" lIns="113100" spcFirstLastPara="1" rIns="113100" wrap="square" tIns="113100">
            <a:noAutofit/>
          </a:bodyPr>
          <a:lstStyle/>
          <a:p>
            <a:pPr indent="0" lvl="0" marL="0" marR="0" rtl="0" algn="l">
              <a:lnSpc>
                <a:spcPct val="100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課題</a:t>
            </a:r>
            <a:br>
              <a:rPr b="1" i="0" lang="ja" sz="1400" u="none" cap="none" strike="noStrike">
                <a:solidFill>
                  <a:srgbClr val="434343"/>
                </a:solidFill>
                <a:latin typeface="Open Sans"/>
                <a:ea typeface="Open Sans"/>
                <a:cs typeface="Open Sans"/>
                <a:sym typeface="Open Sans"/>
              </a:rPr>
            </a:br>
            <a:br>
              <a:rPr b="1" i="0" lang="ja" sz="1400" u="none" cap="none" strike="noStrike">
                <a:solidFill>
                  <a:srgbClr val="434343"/>
                </a:solidFill>
                <a:latin typeface="Open Sans"/>
                <a:ea typeface="Open Sans"/>
                <a:cs typeface="Open Sans"/>
                <a:sym typeface="Open Sans"/>
              </a:rPr>
            </a:br>
            <a:r>
              <a:rPr i="0" lang="ja" sz="1000" u="none" cap="none" strike="noStrike">
                <a:solidFill>
                  <a:srgbClr val="434343"/>
                </a:solidFill>
                <a:latin typeface="Open Sans"/>
                <a:ea typeface="Open Sans"/>
                <a:cs typeface="Open Sans"/>
                <a:sym typeface="Open Sans"/>
              </a:rPr>
              <a:t>ペルソナの目標達成を阻んでいるものは何か？ </a:t>
            </a:r>
            <a:br>
              <a:rPr i="0" lang="ja" sz="1000" u="none" cap="none" strike="noStrike">
                <a:solidFill>
                  <a:srgbClr val="434343"/>
                </a:solidFill>
                <a:latin typeface="Open Sans"/>
                <a:ea typeface="Open Sans"/>
                <a:cs typeface="Open Sans"/>
                <a:sym typeface="Open Sans"/>
              </a:rPr>
            </a:br>
            <a:r>
              <a:rPr i="0" lang="ja" sz="1000" u="none" cap="none" strike="noStrike">
                <a:solidFill>
                  <a:srgbClr val="434343"/>
                </a:solidFill>
                <a:latin typeface="Open Sans"/>
                <a:ea typeface="Open Sans"/>
                <a:cs typeface="Open Sans"/>
                <a:sym typeface="Open Sans"/>
              </a:rPr>
              <a:t>また、成功を阻害する要因は何か？</a:t>
            </a:r>
            <a:endParaRPr i="0" sz="1000" u="none" cap="none" strike="noStrike">
              <a:solidFill>
                <a:srgbClr val="434343"/>
              </a:solidFill>
              <a:latin typeface="Open Sans"/>
              <a:ea typeface="Open Sans"/>
              <a:cs typeface="Open Sans"/>
              <a:sym typeface="Open Sans"/>
            </a:endParaRPr>
          </a:p>
          <a:p>
            <a:pPr indent="0" lvl="0" marL="0" marR="0" rtl="0" algn="l">
              <a:lnSpc>
                <a:spcPct val="115000"/>
              </a:lnSpc>
              <a:spcBef>
                <a:spcPts val="0"/>
              </a:spcBef>
              <a:spcAft>
                <a:spcPts val="0"/>
              </a:spcAft>
              <a:buClr>
                <a:schemeClr val="dk2"/>
              </a:buClr>
              <a:buSzPts val="2200"/>
              <a:buFont typeface="Arial"/>
              <a:buNone/>
            </a:pPr>
            <a:r>
              <a:t/>
            </a:r>
            <a:endParaRPr i="0" sz="1000" u="none" cap="none" strike="noStrike">
              <a:solidFill>
                <a:srgbClr val="434343"/>
              </a:solidFill>
              <a:latin typeface="Open Sans"/>
              <a:ea typeface="Open Sans"/>
              <a:cs typeface="Open Sans"/>
              <a:sym typeface="Open Sans"/>
            </a:endParaRPr>
          </a:p>
          <a:p>
            <a:pPr indent="0" lvl="0" marL="0" marR="0" rtl="0" algn="l">
              <a:lnSpc>
                <a:spcPct val="115000"/>
              </a:lnSpc>
              <a:spcBef>
                <a:spcPts val="0"/>
              </a:spcBef>
              <a:spcAft>
                <a:spcPts val="0"/>
              </a:spcAft>
              <a:buClr>
                <a:schemeClr val="dk2"/>
              </a:buClr>
              <a:buSzPts val="2200"/>
              <a:buFont typeface="Arial"/>
              <a:buNone/>
            </a:pPr>
            <a:r>
              <a:rPr lang="ja" sz="1000">
                <a:solidFill>
                  <a:srgbClr val="434343"/>
                </a:solidFill>
                <a:latin typeface="Open Sans"/>
                <a:ea typeface="Open Sans"/>
                <a:cs typeface="Open Sans"/>
                <a:sym typeface="Open Sans"/>
              </a:rPr>
              <a:t>（</a:t>
            </a:r>
            <a:r>
              <a:rPr i="0" lang="ja" sz="1000" u="none" cap="none" strike="noStrike">
                <a:solidFill>
                  <a:srgbClr val="434343"/>
                </a:solidFill>
                <a:latin typeface="Open Sans"/>
                <a:ea typeface="Open Sans"/>
                <a:cs typeface="Open Sans"/>
                <a:sym typeface="Open Sans"/>
              </a:rPr>
              <a:t>ここにテキストを挿入してください</a:t>
            </a:r>
            <a:r>
              <a:rPr lang="ja" sz="1000">
                <a:solidFill>
                  <a:srgbClr val="434343"/>
                </a:solidFill>
                <a:latin typeface="Open Sans"/>
                <a:ea typeface="Open Sans"/>
                <a:cs typeface="Open Sans"/>
                <a:sym typeface="Open Sans"/>
              </a:rPr>
              <a:t>）</a:t>
            </a:r>
            <a:endParaRPr i="0" sz="1000" u="none" cap="none" strike="noStrike">
              <a:solidFill>
                <a:srgbClr val="434343"/>
              </a:solidFill>
              <a:latin typeface="Open Sans"/>
              <a:ea typeface="Open Sans"/>
              <a:cs typeface="Open Sans"/>
              <a:sym typeface="Open Sans"/>
            </a:endParaRPr>
          </a:p>
        </p:txBody>
      </p:sp>
      <p:sp>
        <p:nvSpPr>
          <p:cNvPr id="314" name="Google Shape;314;p9"/>
          <p:cNvSpPr/>
          <p:nvPr/>
        </p:nvSpPr>
        <p:spPr>
          <a:xfrm>
            <a:off x="6053875" y="3393300"/>
            <a:ext cx="3487800" cy="208800"/>
          </a:xfrm>
          <a:prstGeom prst="rect">
            <a:avLst/>
          </a:prstGeom>
          <a:solidFill>
            <a:srgbClr val="FED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9"/>
          <p:cNvSpPr/>
          <p:nvPr/>
        </p:nvSpPr>
        <p:spPr>
          <a:xfrm>
            <a:off x="6053875" y="3393300"/>
            <a:ext cx="1960800" cy="208800"/>
          </a:xfrm>
          <a:prstGeom prst="rect">
            <a:avLst/>
          </a:prstGeom>
          <a:solidFill>
            <a:srgbClr val="F5C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9"/>
          <p:cNvSpPr/>
          <p:nvPr/>
        </p:nvSpPr>
        <p:spPr>
          <a:xfrm>
            <a:off x="6053875" y="3969625"/>
            <a:ext cx="3487800" cy="208800"/>
          </a:xfrm>
          <a:prstGeom prst="rect">
            <a:avLst/>
          </a:prstGeom>
          <a:solidFill>
            <a:srgbClr val="FED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9"/>
          <p:cNvSpPr/>
          <p:nvPr/>
        </p:nvSpPr>
        <p:spPr>
          <a:xfrm>
            <a:off x="6053875" y="3969625"/>
            <a:ext cx="2605800" cy="208800"/>
          </a:xfrm>
          <a:prstGeom prst="rect">
            <a:avLst/>
          </a:prstGeom>
          <a:solidFill>
            <a:srgbClr val="F5C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9"/>
          <p:cNvSpPr/>
          <p:nvPr/>
        </p:nvSpPr>
        <p:spPr>
          <a:xfrm>
            <a:off x="6053875" y="4545950"/>
            <a:ext cx="3487800" cy="208800"/>
          </a:xfrm>
          <a:prstGeom prst="rect">
            <a:avLst/>
          </a:prstGeom>
          <a:solidFill>
            <a:srgbClr val="FED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9"/>
          <p:cNvSpPr/>
          <p:nvPr/>
        </p:nvSpPr>
        <p:spPr>
          <a:xfrm>
            <a:off x="6053875" y="4545950"/>
            <a:ext cx="2605800" cy="208800"/>
          </a:xfrm>
          <a:prstGeom prst="rect">
            <a:avLst/>
          </a:prstGeom>
          <a:solidFill>
            <a:srgbClr val="F5C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9"/>
          <p:cNvSpPr txBox="1"/>
          <p:nvPr/>
        </p:nvSpPr>
        <p:spPr>
          <a:xfrm>
            <a:off x="5984325" y="4757998"/>
            <a:ext cx="1861200" cy="371700"/>
          </a:xfrm>
          <a:prstGeom prst="rect">
            <a:avLst/>
          </a:prstGeom>
          <a:noFill/>
          <a:ln>
            <a:noFill/>
          </a:ln>
        </p:spPr>
        <p:txBody>
          <a:bodyPr anchorCtr="0" anchor="t" bIns="113100" lIns="113100" spcFirstLastPara="1" rIns="113100" wrap="square" tIns="113100">
            <a:normAutofit lnSpcReduction="20000"/>
          </a:bodyPr>
          <a:lstStyle/>
          <a:p>
            <a:pPr indent="0" lvl="0" marL="0" marR="0" rtl="0" algn="l">
              <a:lnSpc>
                <a:spcPct val="115000"/>
              </a:lnSpc>
              <a:spcBef>
                <a:spcPts val="0"/>
              </a:spcBef>
              <a:spcAft>
                <a:spcPts val="0"/>
              </a:spcAft>
              <a:buClr>
                <a:schemeClr val="dk2"/>
              </a:buClr>
              <a:buSzPts val="2200"/>
              <a:buFont typeface="Arial"/>
              <a:buNone/>
            </a:pPr>
            <a:r>
              <a:rPr i="0" lang="ja" sz="1000" u="none" cap="none" strike="noStrike">
                <a:solidFill>
                  <a:srgbClr val="434343"/>
                </a:solidFill>
                <a:latin typeface="Open Sans"/>
                <a:ea typeface="Open Sans"/>
                <a:cs typeface="Open Sans"/>
                <a:sym typeface="Open Sans"/>
              </a:rPr>
              <a:t>その他のスキル</a:t>
            </a:r>
            <a:endParaRPr i="1" sz="1000" u="none" cap="none" strike="noStrike">
              <a:solidFill>
                <a:srgbClr val="434343"/>
              </a:solidFill>
              <a:latin typeface="Open Sans"/>
              <a:ea typeface="Open Sans"/>
              <a:cs typeface="Open Sans"/>
              <a:sym typeface="Open Sans"/>
            </a:endParaRPr>
          </a:p>
        </p:txBody>
      </p:sp>
      <p:sp>
        <p:nvSpPr>
          <p:cNvPr id="321" name="Google Shape;321;p9"/>
          <p:cNvSpPr/>
          <p:nvPr/>
        </p:nvSpPr>
        <p:spPr>
          <a:xfrm>
            <a:off x="6067275" y="5106850"/>
            <a:ext cx="3487800" cy="208800"/>
          </a:xfrm>
          <a:prstGeom prst="rect">
            <a:avLst/>
          </a:prstGeom>
          <a:solidFill>
            <a:srgbClr val="FED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9"/>
          <p:cNvSpPr/>
          <p:nvPr/>
        </p:nvSpPr>
        <p:spPr>
          <a:xfrm>
            <a:off x="6067275" y="5106850"/>
            <a:ext cx="989100" cy="208800"/>
          </a:xfrm>
          <a:prstGeom prst="rect">
            <a:avLst/>
          </a:prstGeom>
          <a:solidFill>
            <a:srgbClr val="F5C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9"/>
          <p:cNvSpPr txBox="1"/>
          <p:nvPr/>
        </p:nvSpPr>
        <p:spPr>
          <a:xfrm>
            <a:off x="6006100" y="5845575"/>
            <a:ext cx="3346200" cy="1608300"/>
          </a:xfrm>
          <a:prstGeom prst="rect">
            <a:avLst/>
          </a:prstGeom>
          <a:noFill/>
          <a:ln>
            <a:noFill/>
          </a:ln>
        </p:spPr>
        <p:txBody>
          <a:bodyPr anchorCtr="0" anchor="t" bIns="113100" lIns="113100" spcFirstLastPara="1" rIns="113100" wrap="square" tIns="113100">
            <a:noAutofit/>
          </a:bodyPr>
          <a:lstStyle/>
          <a:p>
            <a:pPr indent="0" lvl="0" marL="0" marR="0" rtl="0" algn="l">
              <a:lnSpc>
                <a:spcPct val="100000"/>
              </a:lnSpc>
              <a:spcBef>
                <a:spcPts val="0"/>
              </a:spcBef>
              <a:spcAft>
                <a:spcPts val="0"/>
              </a:spcAft>
              <a:buClr>
                <a:schemeClr val="dk2"/>
              </a:buClr>
              <a:buSzPts val="2200"/>
              <a:buFont typeface="Arial"/>
              <a:buNone/>
            </a:pPr>
            <a:r>
              <a:rPr b="1" i="0" lang="ja" sz="1200" u="none" cap="none" strike="noStrike">
                <a:solidFill>
                  <a:srgbClr val="434343"/>
                </a:solidFill>
                <a:latin typeface="Open Sans"/>
                <a:ea typeface="Open Sans"/>
                <a:cs typeface="Open Sans"/>
                <a:sym typeface="Open Sans"/>
              </a:rPr>
              <a:t>実際のコメント</a:t>
            </a:r>
            <a:br>
              <a:rPr b="1" i="0" lang="ja" sz="1400" u="none" cap="none" strike="noStrike">
                <a:solidFill>
                  <a:srgbClr val="434343"/>
                </a:solidFill>
                <a:latin typeface="Open Sans"/>
                <a:ea typeface="Open Sans"/>
                <a:cs typeface="Open Sans"/>
                <a:sym typeface="Open Sans"/>
              </a:rPr>
            </a:br>
            <a:br>
              <a:rPr b="1" i="0" lang="ja" sz="1400" u="none" cap="none" strike="noStrike">
                <a:solidFill>
                  <a:srgbClr val="434343"/>
                </a:solidFill>
                <a:latin typeface="Open Sans"/>
                <a:ea typeface="Open Sans"/>
                <a:cs typeface="Open Sans"/>
                <a:sym typeface="Open Sans"/>
              </a:rPr>
            </a:br>
            <a:r>
              <a:rPr i="0" lang="ja" sz="1000" u="none" cap="none" strike="noStrike">
                <a:solidFill>
                  <a:srgbClr val="434343"/>
                </a:solidFill>
                <a:latin typeface="Open Sans"/>
                <a:ea typeface="Open Sans"/>
                <a:cs typeface="Open Sans"/>
                <a:sym typeface="Open Sans"/>
              </a:rPr>
              <a:t>目標や課題などについて</a:t>
            </a:r>
            <a:endParaRPr i="0" sz="1000" u="none" cap="none" strike="noStrike">
              <a:solidFill>
                <a:srgbClr val="434343"/>
              </a:solidFill>
              <a:latin typeface="Open Sans"/>
              <a:ea typeface="Open Sans"/>
              <a:cs typeface="Open Sans"/>
              <a:sym typeface="Open Sans"/>
            </a:endParaRPr>
          </a:p>
          <a:p>
            <a:pPr indent="0" lvl="0" marL="0" marR="0" rtl="0" algn="l">
              <a:lnSpc>
                <a:spcPct val="115000"/>
              </a:lnSpc>
              <a:spcBef>
                <a:spcPts val="0"/>
              </a:spcBef>
              <a:spcAft>
                <a:spcPts val="0"/>
              </a:spcAft>
              <a:buClr>
                <a:schemeClr val="dk2"/>
              </a:buClr>
              <a:buSzPts val="2200"/>
              <a:buFont typeface="Arial"/>
              <a:buNone/>
            </a:pPr>
            <a:r>
              <a:t/>
            </a:r>
            <a:endParaRPr i="0" sz="1000" u="none" cap="none" strike="noStrike">
              <a:solidFill>
                <a:srgbClr val="434343"/>
              </a:solidFill>
              <a:latin typeface="Open Sans"/>
              <a:ea typeface="Open Sans"/>
              <a:cs typeface="Open Sans"/>
              <a:sym typeface="Open Sans"/>
            </a:endParaRPr>
          </a:p>
          <a:p>
            <a:pPr indent="0" lvl="0" marL="0" marR="0" rtl="0" algn="l">
              <a:lnSpc>
                <a:spcPct val="115000"/>
              </a:lnSpc>
              <a:spcBef>
                <a:spcPts val="0"/>
              </a:spcBef>
              <a:spcAft>
                <a:spcPts val="0"/>
              </a:spcAft>
              <a:buClr>
                <a:schemeClr val="dk2"/>
              </a:buClr>
              <a:buSzPts val="2200"/>
              <a:buFont typeface="Arial"/>
              <a:buNone/>
            </a:pPr>
            <a:r>
              <a:rPr lang="ja" sz="1000">
                <a:solidFill>
                  <a:srgbClr val="434343"/>
                </a:solidFill>
                <a:latin typeface="Open Sans"/>
                <a:ea typeface="Open Sans"/>
                <a:cs typeface="Open Sans"/>
                <a:sym typeface="Open Sans"/>
              </a:rPr>
              <a:t>（</a:t>
            </a:r>
            <a:r>
              <a:rPr i="0" lang="ja" sz="1000" u="none" cap="none" strike="noStrike">
                <a:solidFill>
                  <a:srgbClr val="434343"/>
                </a:solidFill>
                <a:latin typeface="Open Sans"/>
                <a:ea typeface="Open Sans"/>
                <a:cs typeface="Open Sans"/>
                <a:sym typeface="Open Sans"/>
              </a:rPr>
              <a:t>ここにテキストを挿入してください</a:t>
            </a:r>
            <a:r>
              <a:rPr lang="ja" sz="1000">
                <a:solidFill>
                  <a:srgbClr val="434343"/>
                </a:solidFill>
                <a:latin typeface="Open Sans"/>
                <a:ea typeface="Open Sans"/>
                <a:cs typeface="Open Sans"/>
                <a:sym typeface="Open Sans"/>
              </a:rPr>
              <a:t>）</a:t>
            </a:r>
            <a:endParaRPr i="0" sz="1000" u="none" cap="none" strike="noStrike">
              <a:solidFill>
                <a:srgbClr val="434343"/>
              </a:solidFill>
              <a:latin typeface="Open Sans"/>
              <a:ea typeface="Open Sans"/>
              <a:cs typeface="Open Sans"/>
              <a:sym typeface="Open Sans"/>
            </a:endParaRPr>
          </a:p>
        </p:txBody>
      </p:sp>
      <p:sp>
        <p:nvSpPr>
          <p:cNvPr id="324" name="Google Shape;324;p9"/>
          <p:cNvSpPr txBox="1"/>
          <p:nvPr>
            <p:ph idx="4294967295" type="body"/>
          </p:nvPr>
        </p:nvSpPr>
        <p:spPr>
          <a:xfrm>
            <a:off x="7368700" y="65875"/>
            <a:ext cx="2514900" cy="3132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SzPts val="2200"/>
              <a:buNone/>
            </a:pPr>
            <a:r>
              <a:rPr i="0" lang="ja" sz="1000" u="none">
                <a:solidFill>
                  <a:srgbClr val="434343"/>
                </a:solidFill>
                <a:latin typeface="Open Sans"/>
                <a:ea typeface="Open Sans"/>
                <a:cs typeface="Open Sans"/>
                <a:sym typeface="Open Sans"/>
              </a:rPr>
              <a:t>テクノロジー／製品のバイヤーペルソナ</a:t>
            </a:r>
            <a:endParaRPr i="1" sz="1000">
              <a:solidFill>
                <a:srgbClr val="434343"/>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Yoko Ono</dc:creator>
</cp:coreProperties>
</file>